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embeddedFontLst>
    <p:embeddedFont>
      <p:font typeface="Raleway" panose="020B0604020202020204" charset="0"/>
      <p:regular r:id="rId20"/>
      <p:bold r:id="rId21"/>
      <p:italic r:id="rId22"/>
      <p:boldItalic r:id="rId23"/>
    </p:embeddedFont>
    <p:embeddedFont>
      <p:font typeface="Lato"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6fa3c89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6fa3c89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99356637de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99356637de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99356637de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99356637de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99356637de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99356637de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99356637de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99356637de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99356637de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299356637de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99356637de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99356637de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9ae470171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9ae470171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c6fa3c898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c6fa3c898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c6fa3c89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c6fa3c89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99356637d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99356637d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9ae470171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9ae470171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a3c89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a3c89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99356637d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99356637d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99356637d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99356637d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99356637de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99356637de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c6fa3c898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c6fa3c898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w="38100" cap="flat" cmpd="sng">
            <a:solidFill>
              <a:schemeClr val="lt1"/>
            </a:solidFill>
            <a:prstDash val="solid"/>
            <a:round/>
            <a:headEnd type="none" w="sm" len="sm"/>
            <a:tailEnd type="none" w="sm" len="sm"/>
          </a:ln>
        </p:spPr>
      </p:cxnSp>
      <p:cxnSp>
        <p:nvCxnSpPr>
          <p:cNvPr id="11" name="Google Shape;11;p2"/>
          <p:cNvCxnSpPr/>
          <p:nvPr/>
        </p:nvCxnSpPr>
        <p:spPr>
          <a:xfrm>
            <a:off x="2477724" y="4740000"/>
            <a:ext cx="6244200" cy="0"/>
          </a:xfrm>
          <a:prstGeom prst="straightConnector1">
            <a:avLst/>
          </a:prstGeom>
          <a:noFill/>
          <a:ln w="19050" cap="flat" cmpd="sng">
            <a:solidFill>
              <a:schemeClr val="lt1"/>
            </a:solidFill>
            <a:prstDash val="solid"/>
            <a:round/>
            <a:headEnd type="none" w="sm" len="sm"/>
            <a:tailEnd type="none" w="sm" len="sm"/>
          </a:ln>
        </p:spPr>
      </p:cxnSp>
      <p:cxnSp>
        <p:nvCxnSpPr>
          <p:cNvPr id="12" name="Google Shape;12;p2"/>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13" name="Google Shape;13;p2"/>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14" name="Google Shape;14;p2"/>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5" name="Google Shape;15;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62" name="Google Shape;62;p11"/>
          <p:cNvCxnSpPr/>
          <p:nvPr/>
        </p:nvCxnSpPr>
        <p:spPr>
          <a:xfrm>
            <a:off x="425200" y="415650"/>
            <a:ext cx="8296800" cy="0"/>
          </a:xfrm>
          <a:prstGeom prst="straightConnector1">
            <a:avLst/>
          </a:prstGeom>
          <a:noFill/>
          <a:ln w="38100" cap="flat" cmpd="sng">
            <a:solidFill>
              <a:schemeClr val="dk2"/>
            </a:solidFill>
            <a:prstDash val="solid"/>
            <a:round/>
            <a:headEnd type="none" w="sm" len="sm"/>
            <a:tailEnd type="none" w="sm" len="sm"/>
          </a:ln>
        </p:spPr>
      </p:cxnSp>
      <p:sp>
        <p:nvSpPr>
          <p:cNvPr id="63" name="Google Shape;63;p11"/>
          <p:cNvSpPr txBox="1">
            <a:spLocks noGrp="1"/>
          </p:cNvSpPr>
          <p:nvPr>
            <p:ph type="title" hasCustomPrompt="1"/>
          </p:nvPr>
        </p:nvSpPr>
        <p:spPr>
          <a:xfrm>
            <a:off x="853950" y="1304850"/>
            <a:ext cx="7436100" cy="1538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a:spLocks noGrp="1"/>
          </p:cNvSpPr>
          <p:nvPr>
            <p:ph type="body" idx="1"/>
          </p:nvPr>
        </p:nvSpPr>
        <p:spPr>
          <a:xfrm>
            <a:off x="853950" y="2919450"/>
            <a:ext cx="74361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5" name="Google Shape;65;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w="38100" cap="flat" cmpd="sng">
            <a:solidFill>
              <a:schemeClr val="lt1"/>
            </a:solidFill>
            <a:prstDash val="solid"/>
            <a:round/>
            <a:headEnd type="none" w="sm" len="sm"/>
            <a:tailEnd type="none" w="sm" len="sm"/>
          </a:ln>
        </p:spPr>
      </p:cxnSp>
      <p:cxnSp>
        <p:nvCxnSpPr>
          <p:cNvPr id="18" name="Google Shape;18;p3"/>
          <p:cNvCxnSpPr/>
          <p:nvPr/>
        </p:nvCxnSpPr>
        <p:spPr>
          <a:xfrm>
            <a:off x="425200" y="4740000"/>
            <a:ext cx="8296800" cy="0"/>
          </a:xfrm>
          <a:prstGeom prst="straightConnector1">
            <a:avLst/>
          </a:prstGeom>
          <a:noFill/>
          <a:ln w="19050" cap="flat" cmpd="sng">
            <a:solidFill>
              <a:schemeClr val="lt1"/>
            </a:solidFill>
            <a:prstDash val="solid"/>
            <a:round/>
            <a:headEnd type="none" w="sm" len="sm"/>
            <a:tailEnd type="none" w="sm" len="sm"/>
          </a:ln>
        </p:spPr>
      </p:cxnSp>
      <p:sp>
        <p:nvSpPr>
          <p:cNvPr id="19" name="Google Shape;19;p3"/>
          <p:cNvSpPr txBox="1">
            <a:spLocks noGrp="1"/>
          </p:cNvSpPr>
          <p:nvPr>
            <p:ph type="title"/>
          </p:nvPr>
        </p:nvSpPr>
        <p:spPr>
          <a:xfrm>
            <a:off x="406425" y="1806825"/>
            <a:ext cx="8296800" cy="1542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a:endParaRPr/>
          </a:p>
        </p:txBody>
      </p:sp>
      <p:sp>
        <p:nvSpPr>
          <p:cNvPr id="20" name="Google Shape;20;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24" name="Google Shape;24;p4"/>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2410112" y="1595776"/>
            <a:ext cx="6321600" cy="3002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7" name="Google Shape;27;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30" name="Google Shape;30;p5"/>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31" name="Google Shape;31;p5"/>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32" name="Google Shape;32;p5"/>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5"/>
          <p:cNvSpPr txBox="1">
            <a:spLocks noGrp="1"/>
          </p:cNvSpPr>
          <p:nvPr>
            <p:ph type="body" idx="1"/>
          </p:nvPr>
        </p:nvSpPr>
        <p:spPr>
          <a:xfrm>
            <a:off x="2400303" y="1602675"/>
            <a:ext cx="3071400" cy="3002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5"/>
          <p:cNvSpPr txBox="1">
            <a:spLocks noGrp="1"/>
          </p:cNvSpPr>
          <p:nvPr>
            <p:ph type="body" idx="2"/>
          </p:nvPr>
        </p:nvSpPr>
        <p:spPr>
          <a:xfrm>
            <a:off x="5650572" y="1602675"/>
            <a:ext cx="3071400" cy="3002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303300" y="411575"/>
            <a:ext cx="8520600" cy="639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8" name="Google Shape;38;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7"/>
          <p:cNvSpPr txBox="1">
            <a:spLocks noGrp="1"/>
          </p:cNvSpPr>
          <p:nvPr>
            <p:ph type="title"/>
          </p:nvPr>
        </p:nvSpPr>
        <p:spPr>
          <a:xfrm>
            <a:off x="319500" y="936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9500" y="1846804"/>
            <a:ext cx="2808000" cy="2806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3" name="Google Shape;43;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46" name="Google Shape;46;p8"/>
          <p:cNvSpPr txBox="1">
            <a:spLocks noGrp="1"/>
          </p:cNvSpPr>
          <p:nvPr>
            <p:ph type="title"/>
          </p:nvPr>
        </p:nvSpPr>
        <p:spPr>
          <a:xfrm>
            <a:off x="283103" y="712141"/>
            <a:ext cx="6244200" cy="38355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47" name="Google Shape;47;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 name="Google Shape;50;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51" name="Google Shape;51;p9"/>
          <p:cNvSpPr txBox="1">
            <a:spLocks noGrp="1"/>
          </p:cNvSpPr>
          <p:nvPr>
            <p:ph type="title"/>
          </p:nvPr>
        </p:nvSpPr>
        <p:spPr>
          <a:xfrm>
            <a:off x="265500" y="1397350"/>
            <a:ext cx="4045200" cy="1318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a:endParaRPr/>
          </a:p>
        </p:txBody>
      </p:sp>
      <p:sp>
        <p:nvSpPr>
          <p:cNvPr id="52" name="Google Shape;52;p9"/>
          <p:cNvSpPr txBox="1">
            <a:spLocks noGrp="1"/>
          </p:cNvSpPr>
          <p:nvPr>
            <p:ph type="subTitle" idx="1"/>
          </p:nvPr>
        </p:nvSpPr>
        <p:spPr>
          <a:xfrm>
            <a:off x="265500" y="273537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3" name="Google Shape;5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4" name="Google Shape;54;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57" name="Google Shape;57;p10"/>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58" name="Google Shape;58;p10"/>
          <p:cNvSpPr txBox="1">
            <a:spLocks noGrp="1"/>
          </p:cNvSpPr>
          <p:nvPr>
            <p:ph type="body" idx="1"/>
          </p:nvPr>
        </p:nvSpPr>
        <p:spPr>
          <a:xfrm>
            <a:off x="328017" y="4226025"/>
            <a:ext cx="8388600" cy="3936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9" name="Google Shape;59;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wiss-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400250" y="575950"/>
            <a:ext cx="6321600" cy="635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2410112" y="1595776"/>
            <a:ext cx="6321600" cy="3002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a:t>Future Librarians of NMPL:</a:t>
            </a:r>
            <a:br>
              <a:rPr lang="en" sz="3800"/>
            </a:br>
            <a:r>
              <a:rPr lang="en" sz="3800"/>
              <a:t>Mock Interview</a:t>
            </a:r>
            <a:endParaRPr sz="3800"/>
          </a:p>
        </p:txBody>
      </p:sp>
      <p:pic>
        <p:nvPicPr>
          <p:cNvPr id="73" name="Google Shape;73;p13"/>
          <p:cNvPicPr preferRelativeResize="0"/>
          <p:nvPr/>
        </p:nvPicPr>
        <p:blipFill>
          <a:blip r:embed="rId3">
            <a:alphaModFix/>
          </a:blip>
          <a:stretch>
            <a:fillRect/>
          </a:stretch>
        </p:blipFill>
        <p:spPr>
          <a:xfrm>
            <a:off x="152400" y="2324625"/>
            <a:ext cx="5332950" cy="2666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2"/>
          <p:cNvSpPr txBox="1">
            <a:spLocks noGrp="1"/>
          </p:cNvSpPr>
          <p:nvPr>
            <p:ph type="title"/>
          </p:nvPr>
        </p:nvSpPr>
        <p:spPr>
          <a:xfrm>
            <a:off x="303125" y="410375"/>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Mock Interview</a:t>
            </a:r>
            <a:endParaRPr/>
          </a:p>
        </p:txBody>
      </p:sp>
      <p:sp>
        <p:nvSpPr>
          <p:cNvPr id="139" name="Google Shape;139;p22"/>
          <p:cNvSpPr txBox="1">
            <a:spLocks noGrp="1"/>
          </p:cNvSpPr>
          <p:nvPr>
            <p:ph type="body" idx="1"/>
          </p:nvPr>
        </p:nvSpPr>
        <p:spPr>
          <a:xfrm>
            <a:off x="303125" y="1045775"/>
            <a:ext cx="4044600" cy="355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latin typeface="Arial"/>
                <a:ea typeface="Arial"/>
                <a:cs typeface="Arial"/>
                <a:sym typeface="Arial"/>
              </a:rPr>
              <a:t>What interested you in being a clerk?</a:t>
            </a:r>
            <a:endParaRPr sz="1800" i="1">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None/>
            </a:pPr>
            <a:r>
              <a:rPr lang="en" sz="1500">
                <a:latin typeface="Arial"/>
                <a:ea typeface="Arial"/>
                <a:cs typeface="Arial"/>
                <a:sym typeface="Arial"/>
              </a:rPr>
              <a:t>Good answer: </a:t>
            </a:r>
            <a:r>
              <a:rPr lang="en" sz="1500" i="1">
                <a:latin typeface="Arial"/>
                <a:ea typeface="Arial"/>
                <a:cs typeface="Arial"/>
                <a:sym typeface="Arial"/>
              </a:rPr>
              <a:t>I’m saving up money to put myself through college and get my first car.  </a:t>
            </a:r>
            <a:endParaRPr sz="1500" i="1">
              <a:latin typeface="Arial"/>
              <a:ea typeface="Arial"/>
              <a:cs typeface="Arial"/>
              <a:sym typeface="Arial"/>
            </a:endParaRPr>
          </a:p>
          <a:p>
            <a:pPr marL="0" lvl="0" indent="0" algn="l" rtl="0">
              <a:spcBef>
                <a:spcPts val="0"/>
              </a:spcBef>
              <a:spcAft>
                <a:spcPts val="0"/>
              </a:spcAft>
              <a:buNone/>
            </a:pPr>
            <a:endParaRPr sz="1500" i="1">
              <a:latin typeface="Arial"/>
              <a:ea typeface="Arial"/>
              <a:cs typeface="Arial"/>
              <a:sym typeface="Arial"/>
            </a:endParaRPr>
          </a:p>
          <a:p>
            <a:pPr marL="0" lvl="0" indent="0" algn="l" rtl="0">
              <a:spcBef>
                <a:spcPts val="0"/>
              </a:spcBef>
              <a:spcAft>
                <a:spcPts val="0"/>
              </a:spcAft>
              <a:buNone/>
            </a:pPr>
            <a:r>
              <a:rPr lang="en" sz="1500">
                <a:latin typeface="Arial"/>
                <a:ea typeface="Arial"/>
                <a:cs typeface="Arial"/>
                <a:sym typeface="Arial"/>
              </a:rPr>
              <a:t>This tells the interviewer that you are someone who sets goals for yourself and will work hard to achieve them.</a:t>
            </a:r>
            <a:endParaRPr sz="1500">
              <a:latin typeface="Arial"/>
              <a:ea typeface="Arial"/>
              <a:cs typeface="Arial"/>
              <a:sym typeface="Arial"/>
            </a:endParaRPr>
          </a:p>
          <a:p>
            <a:pPr marL="0" lvl="0" indent="0" algn="l" rtl="0">
              <a:spcBef>
                <a:spcPts val="0"/>
              </a:spcBef>
              <a:spcAft>
                <a:spcPts val="0"/>
              </a:spcAft>
              <a:buNone/>
            </a:pPr>
            <a:endParaRPr sz="1500" i="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1200"/>
              </a:spcAft>
              <a:buNone/>
            </a:pPr>
            <a:endParaRPr sz="1300"/>
          </a:p>
        </p:txBody>
      </p:sp>
      <p:pic>
        <p:nvPicPr>
          <p:cNvPr id="140" name="Google Shape;140;p22"/>
          <p:cNvPicPr preferRelativeResize="0"/>
          <p:nvPr/>
        </p:nvPicPr>
        <p:blipFill>
          <a:blip r:embed="rId3">
            <a:alphaModFix/>
          </a:blip>
          <a:stretch>
            <a:fillRect/>
          </a:stretch>
        </p:blipFill>
        <p:spPr>
          <a:xfrm>
            <a:off x="5522956" y="537225"/>
            <a:ext cx="3144270" cy="40690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3"/>
          <p:cNvSpPr txBox="1">
            <a:spLocks noGrp="1"/>
          </p:cNvSpPr>
          <p:nvPr>
            <p:ph type="title"/>
          </p:nvPr>
        </p:nvSpPr>
        <p:spPr>
          <a:xfrm>
            <a:off x="303125" y="410375"/>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Mock Interview</a:t>
            </a:r>
            <a:endParaRPr/>
          </a:p>
        </p:txBody>
      </p:sp>
      <p:sp>
        <p:nvSpPr>
          <p:cNvPr id="146" name="Google Shape;146;p23"/>
          <p:cNvSpPr txBox="1">
            <a:spLocks noGrp="1"/>
          </p:cNvSpPr>
          <p:nvPr>
            <p:ph type="body" idx="1"/>
          </p:nvPr>
        </p:nvSpPr>
        <p:spPr>
          <a:xfrm>
            <a:off x="167475" y="1045775"/>
            <a:ext cx="5589900" cy="355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latin typeface="Arial"/>
                <a:ea typeface="Arial"/>
                <a:cs typeface="Arial"/>
                <a:sym typeface="Arial"/>
              </a:rPr>
              <a:t>What interested you in being a clerk?</a:t>
            </a:r>
            <a:endParaRPr sz="1500" i="1">
              <a:latin typeface="Arial"/>
              <a:ea typeface="Arial"/>
              <a:cs typeface="Arial"/>
              <a:sym typeface="Arial"/>
            </a:endParaRPr>
          </a:p>
          <a:p>
            <a:pPr marL="0" lvl="0" indent="0" algn="l" rtl="0">
              <a:spcBef>
                <a:spcPts val="0"/>
              </a:spcBef>
              <a:spcAft>
                <a:spcPts val="0"/>
              </a:spcAft>
              <a:buNone/>
            </a:pPr>
            <a:endParaRPr sz="1300">
              <a:latin typeface="Arial"/>
              <a:ea typeface="Arial"/>
              <a:cs typeface="Arial"/>
              <a:sym typeface="Arial"/>
            </a:endParaRPr>
          </a:p>
          <a:p>
            <a:pPr marL="0" lvl="0" indent="0" algn="l" rtl="0">
              <a:spcBef>
                <a:spcPts val="0"/>
              </a:spcBef>
              <a:spcAft>
                <a:spcPts val="0"/>
              </a:spcAft>
              <a:buNone/>
            </a:pPr>
            <a:r>
              <a:rPr lang="en" sz="1300">
                <a:latin typeface="Arial"/>
                <a:ea typeface="Arial"/>
                <a:cs typeface="Arial"/>
                <a:sym typeface="Arial"/>
              </a:rPr>
              <a:t>Great answers: </a:t>
            </a:r>
            <a:endParaRPr sz="1300">
              <a:latin typeface="Arial"/>
              <a:ea typeface="Arial"/>
              <a:cs typeface="Arial"/>
              <a:sym typeface="Arial"/>
            </a:endParaRPr>
          </a:p>
          <a:p>
            <a:pPr marL="0" lvl="0" indent="0" algn="l" rtl="0">
              <a:spcBef>
                <a:spcPts val="0"/>
              </a:spcBef>
              <a:spcAft>
                <a:spcPts val="0"/>
              </a:spcAft>
              <a:buNone/>
            </a:pPr>
            <a:endParaRPr sz="1300" i="1">
              <a:latin typeface="Arial"/>
              <a:ea typeface="Arial"/>
              <a:cs typeface="Arial"/>
              <a:sym typeface="Arial"/>
            </a:endParaRPr>
          </a:p>
          <a:p>
            <a:pPr marL="0" lvl="0" indent="0" algn="l" rtl="0">
              <a:spcBef>
                <a:spcPts val="0"/>
              </a:spcBef>
              <a:spcAft>
                <a:spcPts val="0"/>
              </a:spcAft>
              <a:buNone/>
            </a:pPr>
            <a:r>
              <a:rPr lang="en" sz="1300" i="1">
                <a:latin typeface="Arial"/>
                <a:ea typeface="Arial"/>
                <a:cs typeface="Arial"/>
                <a:sym typeface="Arial"/>
              </a:rPr>
              <a:t>I’ve been coming to the library since I was a kid and I always enjoy participating in programs and I would really like to be a part of all of that you do here.</a:t>
            </a:r>
            <a:endParaRPr sz="1300" i="1">
              <a:latin typeface="Arial"/>
              <a:ea typeface="Arial"/>
              <a:cs typeface="Arial"/>
              <a:sym typeface="Arial"/>
            </a:endParaRPr>
          </a:p>
          <a:p>
            <a:pPr marL="0" lvl="0" indent="0" algn="l" rtl="0">
              <a:spcBef>
                <a:spcPts val="0"/>
              </a:spcBef>
              <a:spcAft>
                <a:spcPts val="0"/>
              </a:spcAft>
              <a:buNone/>
            </a:pPr>
            <a:endParaRPr sz="1300" i="1">
              <a:latin typeface="Arial"/>
              <a:ea typeface="Arial"/>
              <a:cs typeface="Arial"/>
              <a:sym typeface="Arial"/>
            </a:endParaRPr>
          </a:p>
          <a:p>
            <a:pPr marL="0" lvl="0" indent="0" algn="l" rtl="0">
              <a:spcBef>
                <a:spcPts val="0"/>
              </a:spcBef>
              <a:spcAft>
                <a:spcPts val="0"/>
              </a:spcAft>
              <a:buNone/>
            </a:pPr>
            <a:r>
              <a:rPr lang="en" sz="1300" i="1">
                <a:latin typeface="Arial"/>
                <a:ea typeface="Arial"/>
                <a:cs typeface="Arial"/>
                <a:sym typeface="Arial"/>
              </a:rPr>
              <a:t>I love to read!  Books are one of my favorite things and it excites me to think about helping other people find books.</a:t>
            </a:r>
            <a:endParaRPr sz="1300" i="1">
              <a:latin typeface="Arial"/>
              <a:ea typeface="Arial"/>
              <a:cs typeface="Arial"/>
              <a:sym typeface="Arial"/>
            </a:endParaRPr>
          </a:p>
          <a:p>
            <a:pPr marL="0" lvl="0" indent="0" algn="l" rtl="0">
              <a:spcBef>
                <a:spcPts val="0"/>
              </a:spcBef>
              <a:spcAft>
                <a:spcPts val="0"/>
              </a:spcAft>
              <a:buNone/>
            </a:pPr>
            <a:endParaRPr sz="1300" i="1">
              <a:latin typeface="Arial"/>
              <a:ea typeface="Arial"/>
              <a:cs typeface="Arial"/>
              <a:sym typeface="Arial"/>
            </a:endParaRPr>
          </a:p>
          <a:p>
            <a:pPr marL="0" lvl="0" indent="0" algn="l" rtl="0">
              <a:spcBef>
                <a:spcPts val="0"/>
              </a:spcBef>
              <a:spcAft>
                <a:spcPts val="0"/>
              </a:spcAft>
              <a:buNone/>
            </a:pPr>
            <a:r>
              <a:rPr lang="en" sz="1300" i="1">
                <a:latin typeface="Arial"/>
                <a:ea typeface="Arial"/>
                <a:cs typeface="Arial"/>
                <a:sym typeface="Arial"/>
              </a:rPr>
              <a:t>I was checking out your website and Facebook page and I was really impressed by all that you offer.  I think it’s so cool that people can come to the library to 3D print and I love that you have programming for all ages.</a:t>
            </a:r>
            <a:endParaRPr sz="1300" i="1">
              <a:latin typeface="Arial"/>
              <a:ea typeface="Arial"/>
              <a:cs typeface="Arial"/>
              <a:sym typeface="Arial"/>
            </a:endParaRPr>
          </a:p>
          <a:p>
            <a:pPr marL="0" lvl="0" indent="0" algn="l" rtl="0">
              <a:spcBef>
                <a:spcPts val="0"/>
              </a:spcBef>
              <a:spcAft>
                <a:spcPts val="0"/>
              </a:spcAft>
              <a:buNone/>
            </a:pPr>
            <a:endParaRPr sz="1300" i="1">
              <a:latin typeface="Arial"/>
              <a:ea typeface="Arial"/>
              <a:cs typeface="Arial"/>
              <a:sym typeface="Arial"/>
            </a:endParaRPr>
          </a:p>
          <a:p>
            <a:pPr marL="0" lvl="0" indent="0" algn="l" rtl="0">
              <a:spcBef>
                <a:spcPts val="0"/>
              </a:spcBef>
              <a:spcAft>
                <a:spcPts val="0"/>
              </a:spcAft>
              <a:buNone/>
            </a:pPr>
            <a:r>
              <a:rPr lang="en" sz="1300">
                <a:latin typeface="Arial"/>
                <a:ea typeface="Arial"/>
                <a:cs typeface="Arial"/>
                <a:sym typeface="Arial"/>
              </a:rPr>
              <a:t>Why are these great answers?</a:t>
            </a:r>
            <a:endParaRPr sz="1700">
              <a:latin typeface="Arial"/>
              <a:ea typeface="Arial"/>
              <a:cs typeface="Arial"/>
              <a:sym typeface="Arial"/>
            </a:endParaRPr>
          </a:p>
          <a:p>
            <a:pPr marL="0" lvl="0" indent="0" algn="l" rtl="0">
              <a:spcBef>
                <a:spcPts val="0"/>
              </a:spcBef>
              <a:spcAft>
                <a:spcPts val="0"/>
              </a:spcAft>
              <a:buNone/>
            </a:pPr>
            <a:endParaRPr sz="1500" i="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1200"/>
              </a:spcAft>
              <a:buNone/>
            </a:pPr>
            <a:endParaRPr sz="1300"/>
          </a:p>
        </p:txBody>
      </p:sp>
      <p:pic>
        <p:nvPicPr>
          <p:cNvPr id="147" name="Google Shape;147;p23"/>
          <p:cNvPicPr preferRelativeResize="0"/>
          <p:nvPr/>
        </p:nvPicPr>
        <p:blipFill>
          <a:blip r:embed="rId3">
            <a:alphaModFix/>
          </a:blip>
          <a:stretch>
            <a:fillRect/>
          </a:stretch>
        </p:blipFill>
        <p:spPr>
          <a:xfrm>
            <a:off x="5892976" y="524875"/>
            <a:ext cx="2820000" cy="4129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4"/>
          <p:cNvSpPr txBox="1">
            <a:spLocks noGrp="1"/>
          </p:cNvSpPr>
          <p:nvPr>
            <p:ph type="title"/>
          </p:nvPr>
        </p:nvSpPr>
        <p:spPr>
          <a:xfrm>
            <a:off x="303125" y="410375"/>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Mock Interview</a:t>
            </a:r>
            <a:endParaRPr/>
          </a:p>
        </p:txBody>
      </p:sp>
      <p:sp>
        <p:nvSpPr>
          <p:cNvPr id="153" name="Google Shape;153;p24"/>
          <p:cNvSpPr txBox="1">
            <a:spLocks noGrp="1"/>
          </p:cNvSpPr>
          <p:nvPr>
            <p:ph type="body" idx="1"/>
          </p:nvPr>
        </p:nvSpPr>
        <p:spPr>
          <a:xfrm>
            <a:off x="303125" y="1045775"/>
            <a:ext cx="5656200" cy="355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latin typeface="Arial"/>
                <a:ea typeface="Arial"/>
                <a:cs typeface="Arial"/>
                <a:sym typeface="Arial"/>
              </a:rPr>
              <a:t>What interested you in being a clerk?</a:t>
            </a:r>
            <a:endParaRPr sz="1800" i="1">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None/>
            </a:pPr>
            <a:r>
              <a:rPr lang="en" sz="1200">
                <a:latin typeface="Arial"/>
                <a:ea typeface="Arial"/>
                <a:cs typeface="Arial"/>
                <a:sym typeface="Arial"/>
              </a:rPr>
              <a:t>Stellar answers:</a:t>
            </a:r>
            <a:endParaRPr sz="1200">
              <a:latin typeface="Arial"/>
              <a:ea typeface="Arial"/>
              <a:cs typeface="Arial"/>
              <a:sym typeface="Arial"/>
            </a:endParaRPr>
          </a:p>
          <a:p>
            <a:pPr marL="0" lvl="0" indent="0" algn="l" rtl="0">
              <a:spcBef>
                <a:spcPts val="0"/>
              </a:spcBef>
              <a:spcAft>
                <a:spcPts val="0"/>
              </a:spcAft>
              <a:buNone/>
            </a:pPr>
            <a:endParaRPr sz="1200" i="1">
              <a:latin typeface="Arial"/>
              <a:ea typeface="Arial"/>
              <a:cs typeface="Arial"/>
              <a:sym typeface="Arial"/>
            </a:endParaRPr>
          </a:p>
          <a:p>
            <a:pPr marL="0" lvl="0" indent="0" algn="l" rtl="0">
              <a:spcBef>
                <a:spcPts val="0"/>
              </a:spcBef>
              <a:spcAft>
                <a:spcPts val="0"/>
              </a:spcAft>
              <a:buNone/>
            </a:pPr>
            <a:r>
              <a:rPr lang="en" sz="1200" i="1">
                <a:latin typeface="Arial"/>
                <a:ea typeface="Arial"/>
                <a:cs typeface="Arial"/>
                <a:sym typeface="Arial"/>
              </a:rPr>
              <a:t>Great answer + I enjoy being around people and I’m a hard worker.  I think I could be a good fit for everything you do because I would work hard to help people who came to the library and I would be friendly and make them feel welcome so they would want to come back.</a:t>
            </a:r>
            <a:endParaRPr sz="1200" i="1">
              <a:latin typeface="Arial"/>
              <a:ea typeface="Arial"/>
              <a:cs typeface="Arial"/>
              <a:sym typeface="Arial"/>
            </a:endParaRPr>
          </a:p>
          <a:p>
            <a:pPr marL="0" lvl="0" indent="0" algn="l" rtl="0">
              <a:spcBef>
                <a:spcPts val="0"/>
              </a:spcBef>
              <a:spcAft>
                <a:spcPts val="0"/>
              </a:spcAft>
              <a:buNone/>
            </a:pPr>
            <a:endParaRPr sz="1200" i="1">
              <a:latin typeface="Arial"/>
              <a:ea typeface="Arial"/>
              <a:cs typeface="Arial"/>
              <a:sym typeface="Arial"/>
            </a:endParaRPr>
          </a:p>
          <a:p>
            <a:pPr marL="0" lvl="0" indent="0" algn="l" rtl="0">
              <a:spcBef>
                <a:spcPts val="0"/>
              </a:spcBef>
              <a:spcAft>
                <a:spcPts val="0"/>
              </a:spcAft>
              <a:buNone/>
            </a:pPr>
            <a:r>
              <a:rPr lang="en" sz="1200" i="1">
                <a:latin typeface="Arial"/>
                <a:ea typeface="Arial"/>
                <a:cs typeface="Arial"/>
                <a:sym typeface="Arial"/>
              </a:rPr>
              <a:t>Great answer + I really love technology and helping people learn how to use it.  I think I would be a good fit for the library because I would be able to help people figure out how to use your 3D printer and copy machine.</a:t>
            </a:r>
            <a:endParaRPr sz="1200" i="1">
              <a:latin typeface="Arial"/>
              <a:ea typeface="Arial"/>
              <a:cs typeface="Arial"/>
              <a:sym typeface="Arial"/>
            </a:endParaRPr>
          </a:p>
          <a:p>
            <a:pPr marL="0" lvl="0" indent="0" algn="l" rtl="0">
              <a:spcBef>
                <a:spcPts val="0"/>
              </a:spcBef>
              <a:spcAft>
                <a:spcPts val="0"/>
              </a:spcAft>
              <a:buNone/>
            </a:pPr>
            <a:endParaRPr sz="1200" i="1">
              <a:latin typeface="Arial"/>
              <a:ea typeface="Arial"/>
              <a:cs typeface="Arial"/>
              <a:sym typeface="Arial"/>
            </a:endParaRPr>
          </a:p>
          <a:p>
            <a:pPr marL="0" lvl="0" indent="0" algn="l" rtl="0">
              <a:spcBef>
                <a:spcPts val="0"/>
              </a:spcBef>
              <a:spcAft>
                <a:spcPts val="0"/>
              </a:spcAft>
              <a:buNone/>
            </a:pPr>
            <a:r>
              <a:rPr lang="en" sz="1200" i="1">
                <a:latin typeface="Arial"/>
                <a:ea typeface="Arial"/>
                <a:cs typeface="Arial"/>
                <a:sym typeface="Arial"/>
              </a:rPr>
              <a:t>Great answer + I read a lot of books in my own time and I enjoy talking about the books I’m reading.  I think I would be a good fit for the library because I would be able to help people find books they would enjoy and tell them about new books they could check out.</a:t>
            </a:r>
            <a:endParaRPr sz="1600">
              <a:latin typeface="Arial"/>
              <a:ea typeface="Arial"/>
              <a:cs typeface="Arial"/>
              <a:sym typeface="Arial"/>
            </a:endParaRPr>
          </a:p>
          <a:p>
            <a:pPr marL="0" lvl="0" indent="0" algn="l" rtl="0">
              <a:spcBef>
                <a:spcPts val="0"/>
              </a:spcBef>
              <a:spcAft>
                <a:spcPts val="0"/>
              </a:spcAft>
              <a:buNone/>
            </a:pPr>
            <a:endParaRPr sz="1600" i="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1200"/>
              </a:spcAft>
              <a:buNone/>
            </a:pPr>
            <a:endParaRPr sz="1300"/>
          </a:p>
        </p:txBody>
      </p:sp>
      <p:pic>
        <p:nvPicPr>
          <p:cNvPr id="154" name="Google Shape;154;p24"/>
          <p:cNvPicPr preferRelativeResize="0"/>
          <p:nvPr/>
        </p:nvPicPr>
        <p:blipFill rotWithShape="1">
          <a:blip r:embed="rId3">
            <a:alphaModFix/>
          </a:blip>
          <a:srcRect l="58632"/>
          <a:stretch/>
        </p:blipFill>
        <p:spPr>
          <a:xfrm>
            <a:off x="6058550" y="491775"/>
            <a:ext cx="3021349" cy="4113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5"/>
          <p:cNvSpPr txBox="1">
            <a:spLocks noGrp="1"/>
          </p:cNvSpPr>
          <p:nvPr>
            <p:ph type="title"/>
          </p:nvPr>
        </p:nvSpPr>
        <p:spPr>
          <a:xfrm>
            <a:off x="303125" y="410375"/>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Mock Interview</a:t>
            </a:r>
            <a:endParaRPr/>
          </a:p>
        </p:txBody>
      </p:sp>
      <p:sp>
        <p:nvSpPr>
          <p:cNvPr id="160" name="Google Shape;160;p25"/>
          <p:cNvSpPr txBox="1">
            <a:spLocks noGrp="1"/>
          </p:cNvSpPr>
          <p:nvPr>
            <p:ph type="body" idx="1"/>
          </p:nvPr>
        </p:nvSpPr>
        <p:spPr>
          <a:xfrm>
            <a:off x="303125" y="1045775"/>
            <a:ext cx="5219700" cy="355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latin typeface="Arial"/>
                <a:ea typeface="Arial"/>
                <a:cs typeface="Arial"/>
                <a:sym typeface="Arial"/>
              </a:rPr>
              <a:t>What interested you in being a clerk?</a:t>
            </a:r>
            <a:endParaRPr sz="1800" i="1">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None/>
            </a:pPr>
            <a:r>
              <a:rPr lang="en" sz="1600">
                <a:latin typeface="Arial"/>
                <a:ea typeface="Arial"/>
                <a:cs typeface="Arial"/>
                <a:sym typeface="Arial"/>
              </a:rPr>
              <a:t>The ingredients of a stellar answer:</a:t>
            </a:r>
            <a:endParaRPr sz="1600">
              <a:latin typeface="Arial"/>
              <a:ea typeface="Arial"/>
              <a:cs typeface="Arial"/>
              <a:sym typeface="Arial"/>
            </a:endParaRPr>
          </a:p>
          <a:p>
            <a:pPr marL="0" lvl="0" indent="0" algn="l" rtl="0">
              <a:spcBef>
                <a:spcPts val="0"/>
              </a:spcBef>
              <a:spcAft>
                <a:spcPts val="0"/>
              </a:spcAft>
              <a:buNone/>
            </a:pPr>
            <a:endParaRPr sz="1600" i="1">
              <a:latin typeface="Arial"/>
              <a:ea typeface="Arial"/>
              <a:cs typeface="Arial"/>
              <a:sym typeface="Arial"/>
            </a:endParaRPr>
          </a:p>
          <a:p>
            <a:pPr marL="0" lvl="0" indent="0" algn="l" rtl="0">
              <a:spcBef>
                <a:spcPts val="0"/>
              </a:spcBef>
              <a:spcAft>
                <a:spcPts val="0"/>
              </a:spcAft>
              <a:buNone/>
            </a:pPr>
            <a:r>
              <a:rPr lang="en" sz="1600">
                <a:latin typeface="Arial"/>
                <a:ea typeface="Arial"/>
                <a:cs typeface="Arial"/>
                <a:sym typeface="Arial"/>
              </a:rPr>
              <a:t>Demonstrate knowledge about the library + talk about your strengths + state how you would use your strengths to help the library = Stellar answer</a:t>
            </a:r>
            <a:endParaRPr sz="2000">
              <a:latin typeface="Arial"/>
              <a:ea typeface="Arial"/>
              <a:cs typeface="Arial"/>
              <a:sym typeface="Arial"/>
            </a:endParaRPr>
          </a:p>
          <a:p>
            <a:pPr marL="0" lvl="0" indent="0" algn="l" rtl="0">
              <a:spcBef>
                <a:spcPts val="0"/>
              </a:spcBef>
              <a:spcAft>
                <a:spcPts val="0"/>
              </a:spcAft>
              <a:buNone/>
            </a:pPr>
            <a:endParaRPr sz="1500" i="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1200"/>
              </a:spcAft>
              <a:buNone/>
            </a:pPr>
            <a:endParaRPr sz="1300"/>
          </a:p>
        </p:txBody>
      </p:sp>
      <p:pic>
        <p:nvPicPr>
          <p:cNvPr id="161" name="Google Shape;161;p25"/>
          <p:cNvPicPr preferRelativeResize="0"/>
          <p:nvPr/>
        </p:nvPicPr>
        <p:blipFill rotWithShape="1">
          <a:blip r:embed="rId3">
            <a:alphaModFix/>
          </a:blip>
          <a:srcRect l="58632"/>
          <a:stretch/>
        </p:blipFill>
        <p:spPr>
          <a:xfrm>
            <a:off x="6058550" y="491775"/>
            <a:ext cx="3021349" cy="4113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6"/>
          <p:cNvSpPr txBox="1">
            <a:spLocks noGrp="1"/>
          </p:cNvSpPr>
          <p:nvPr>
            <p:ph type="title"/>
          </p:nvPr>
        </p:nvSpPr>
        <p:spPr>
          <a:xfrm>
            <a:off x="303125" y="410375"/>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Mock Interview</a:t>
            </a:r>
            <a:endParaRPr/>
          </a:p>
        </p:txBody>
      </p:sp>
      <p:sp>
        <p:nvSpPr>
          <p:cNvPr id="167" name="Google Shape;167;p26"/>
          <p:cNvSpPr txBox="1">
            <a:spLocks noGrp="1"/>
          </p:cNvSpPr>
          <p:nvPr>
            <p:ph type="body" idx="1"/>
          </p:nvPr>
        </p:nvSpPr>
        <p:spPr>
          <a:xfrm>
            <a:off x="303125" y="1045775"/>
            <a:ext cx="5634000" cy="355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i="1">
                <a:latin typeface="Arial"/>
                <a:ea typeface="Arial"/>
                <a:cs typeface="Arial"/>
                <a:sym typeface="Arial"/>
              </a:rPr>
              <a:t>Tell me about your strengths and weaknesses.</a:t>
            </a:r>
            <a:endParaRPr sz="2300" i="1">
              <a:latin typeface="Arial"/>
              <a:ea typeface="Arial"/>
              <a:cs typeface="Arial"/>
              <a:sym typeface="Arial"/>
            </a:endParaRPr>
          </a:p>
          <a:p>
            <a:pPr marL="0" lvl="0" indent="0" algn="l" rtl="0">
              <a:spcBef>
                <a:spcPts val="0"/>
              </a:spcBef>
              <a:spcAft>
                <a:spcPts val="0"/>
              </a:spcAft>
              <a:buNone/>
            </a:pPr>
            <a:endParaRPr sz="1600">
              <a:latin typeface="Arial"/>
              <a:ea typeface="Arial"/>
              <a:cs typeface="Arial"/>
              <a:sym typeface="Arial"/>
            </a:endParaRPr>
          </a:p>
          <a:p>
            <a:pPr marL="0" lvl="0" indent="0" algn="l" rtl="0">
              <a:spcBef>
                <a:spcPts val="0"/>
              </a:spcBef>
              <a:spcAft>
                <a:spcPts val="0"/>
              </a:spcAft>
              <a:buNone/>
            </a:pPr>
            <a:r>
              <a:rPr lang="en" sz="1500">
                <a:latin typeface="Arial"/>
                <a:ea typeface="Arial"/>
                <a:cs typeface="Arial"/>
                <a:sym typeface="Arial"/>
              </a:rPr>
              <a:t>Be honest and don’t be modest.  Let people know how great you are - especially in ways that tie into the job!</a:t>
            </a:r>
            <a:endParaRPr sz="1500">
              <a:latin typeface="Arial"/>
              <a:ea typeface="Arial"/>
              <a:cs typeface="Arial"/>
              <a:sym typeface="Arial"/>
            </a:endParaRPr>
          </a:p>
          <a:p>
            <a:pPr marL="0" lvl="0" indent="0" algn="l" rtl="0">
              <a:spcBef>
                <a:spcPts val="0"/>
              </a:spcBef>
              <a:spcAft>
                <a:spcPts val="0"/>
              </a:spcAft>
              <a:buNone/>
            </a:pPr>
            <a:endParaRPr sz="2000">
              <a:latin typeface="Arial"/>
              <a:ea typeface="Arial"/>
              <a:cs typeface="Arial"/>
              <a:sym typeface="Arial"/>
            </a:endParaRPr>
          </a:p>
          <a:p>
            <a:pPr marL="0" lvl="0" indent="0" algn="l" rtl="0">
              <a:spcBef>
                <a:spcPts val="0"/>
              </a:spcBef>
              <a:spcAft>
                <a:spcPts val="0"/>
              </a:spcAft>
              <a:buNone/>
            </a:pPr>
            <a:r>
              <a:rPr lang="en" sz="1500" i="1">
                <a:latin typeface="Arial"/>
                <a:ea typeface="Arial"/>
                <a:cs typeface="Arial"/>
                <a:sym typeface="Arial"/>
              </a:rPr>
              <a:t>I’m really good at following instructions and remembering to do what I’m asked.</a:t>
            </a:r>
            <a:endParaRPr sz="1500" i="1">
              <a:latin typeface="Arial"/>
              <a:ea typeface="Arial"/>
              <a:cs typeface="Arial"/>
              <a:sym typeface="Arial"/>
            </a:endParaRPr>
          </a:p>
          <a:p>
            <a:pPr marL="0" lvl="0" indent="0" algn="l" rtl="0">
              <a:spcBef>
                <a:spcPts val="0"/>
              </a:spcBef>
              <a:spcAft>
                <a:spcPts val="0"/>
              </a:spcAft>
              <a:buNone/>
            </a:pPr>
            <a:endParaRPr sz="1500" i="1">
              <a:latin typeface="Arial"/>
              <a:ea typeface="Arial"/>
              <a:cs typeface="Arial"/>
              <a:sym typeface="Arial"/>
            </a:endParaRPr>
          </a:p>
          <a:p>
            <a:pPr marL="0" lvl="0" indent="0" algn="l" rtl="0">
              <a:spcBef>
                <a:spcPts val="0"/>
              </a:spcBef>
              <a:spcAft>
                <a:spcPts val="0"/>
              </a:spcAft>
              <a:buNone/>
            </a:pPr>
            <a:r>
              <a:rPr lang="en" sz="1500" i="1">
                <a:latin typeface="Arial"/>
                <a:ea typeface="Arial"/>
                <a:cs typeface="Arial"/>
                <a:sym typeface="Arial"/>
              </a:rPr>
              <a:t>I’m friendly and enjoy being around people and making them happy.</a:t>
            </a:r>
            <a:endParaRPr sz="1500" i="1">
              <a:latin typeface="Arial"/>
              <a:ea typeface="Arial"/>
              <a:cs typeface="Arial"/>
              <a:sym typeface="Arial"/>
            </a:endParaRPr>
          </a:p>
          <a:p>
            <a:pPr marL="0" lvl="0" indent="0" algn="l" rtl="0">
              <a:spcBef>
                <a:spcPts val="0"/>
              </a:spcBef>
              <a:spcAft>
                <a:spcPts val="0"/>
              </a:spcAft>
              <a:buNone/>
            </a:pPr>
            <a:endParaRPr sz="1500" i="1">
              <a:latin typeface="Arial"/>
              <a:ea typeface="Arial"/>
              <a:cs typeface="Arial"/>
              <a:sym typeface="Arial"/>
            </a:endParaRPr>
          </a:p>
          <a:p>
            <a:pPr marL="0" lvl="0" indent="0" algn="l" rtl="0">
              <a:spcBef>
                <a:spcPts val="0"/>
              </a:spcBef>
              <a:spcAft>
                <a:spcPts val="0"/>
              </a:spcAft>
              <a:buNone/>
            </a:pPr>
            <a:r>
              <a:rPr lang="en" sz="1500" i="1">
                <a:latin typeface="Arial"/>
                <a:ea typeface="Arial"/>
                <a:cs typeface="Arial"/>
                <a:sym typeface="Arial"/>
              </a:rPr>
              <a:t>I’m a hard worker and dependable.  If I say I’m going to be somewhere, I will be there.  I don’t like showing up late to things.</a:t>
            </a:r>
            <a:endParaRPr sz="2000" i="1">
              <a:latin typeface="Arial"/>
              <a:ea typeface="Arial"/>
              <a:cs typeface="Arial"/>
              <a:sym typeface="Arial"/>
            </a:endParaRPr>
          </a:p>
          <a:p>
            <a:pPr marL="0" lvl="0" indent="0" algn="l" rtl="0">
              <a:spcBef>
                <a:spcPts val="0"/>
              </a:spcBef>
              <a:spcAft>
                <a:spcPts val="0"/>
              </a:spcAft>
              <a:buNone/>
            </a:pPr>
            <a:endParaRPr sz="1500" i="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1200"/>
              </a:spcAft>
              <a:buNone/>
            </a:pPr>
            <a:endParaRPr sz="1300"/>
          </a:p>
        </p:txBody>
      </p:sp>
      <p:pic>
        <p:nvPicPr>
          <p:cNvPr id="168" name="Google Shape;168;p26"/>
          <p:cNvPicPr preferRelativeResize="0"/>
          <p:nvPr/>
        </p:nvPicPr>
        <p:blipFill>
          <a:blip r:embed="rId3">
            <a:alphaModFix/>
          </a:blip>
          <a:stretch>
            <a:fillRect/>
          </a:stretch>
        </p:blipFill>
        <p:spPr>
          <a:xfrm>
            <a:off x="6100575" y="1496225"/>
            <a:ext cx="2902077" cy="215105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7"/>
          <p:cNvSpPr txBox="1">
            <a:spLocks noGrp="1"/>
          </p:cNvSpPr>
          <p:nvPr>
            <p:ph type="title"/>
          </p:nvPr>
        </p:nvSpPr>
        <p:spPr>
          <a:xfrm>
            <a:off x="303125" y="410375"/>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Mock Interview</a:t>
            </a:r>
            <a:endParaRPr/>
          </a:p>
        </p:txBody>
      </p:sp>
      <p:sp>
        <p:nvSpPr>
          <p:cNvPr id="174" name="Google Shape;174;p27"/>
          <p:cNvSpPr txBox="1">
            <a:spLocks noGrp="1"/>
          </p:cNvSpPr>
          <p:nvPr>
            <p:ph type="body" idx="1"/>
          </p:nvPr>
        </p:nvSpPr>
        <p:spPr>
          <a:xfrm>
            <a:off x="303125" y="1045775"/>
            <a:ext cx="5634000" cy="355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i="1">
                <a:latin typeface="Arial"/>
                <a:ea typeface="Arial"/>
                <a:cs typeface="Arial"/>
                <a:sym typeface="Arial"/>
              </a:rPr>
              <a:t>Tell me about your strengths and weaknesses.</a:t>
            </a:r>
            <a:endParaRPr sz="2300" i="1">
              <a:latin typeface="Arial"/>
              <a:ea typeface="Arial"/>
              <a:cs typeface="Arial"/>
              <a:sym typeface="Arial"/>
            </a:endParaRPr>
          </a:p>
          <a:p>
            <a:pPr marL="0" lvl="0" indent="0" algn="l" rtl="0">
              <a:spcBef>
                <a:spcPts val="0"/>
              </a:spcBef>
              <a:spcAft>
                <a:spcPts val="0"/>
              </a:spcAft>
              <a:buNone/>
            </a:pPr>
            <a:endParaRPr sz="1600">
              <a:latin typeface="Arial"/>
              <a:ea typeface="Arial"/>
              <a:cs typeface="Arial"/>
              <a:sym typeface="Arial"/>
            </a:endParaRPr>
          </a:p>
          <a:p>
            <a:pPr marL="0" lvl="0" indent="0" algn="l" rtl="0">
              <a:spcBef>
                <a:spcPts val="0"/>
              </a:spcBef>
              <a:spcAft>
                <a:spcPts val="0"/>
              </a:spcAft>
              <a:buNone/>
            </a:pPr>
            <a:r>
              <a:rPr lang="en">
                <a:latin typeface="Arial"/>
                <a:ea typeface="Arial"/>
                <a:cs typeface="Arial"/>
                <a:sym typeface="Arial"/>
              </a:rPr>
              <a:t>Let the interviewer know anything that could affect your ability to do the job AND your plan to compensate for it.</a:t>
            </a:r>
            <a:endParaRPr>
              <a:latin typeface="Arial"/>
              <a:ea typeface="Arial"/>
              <a:cs typeface="Arial"/>
              <a:sym typeface="Arial"/>
            </a:endParaRPr>
          </a:p>
          <a:p>
            <a:pPr marL="0" lvl="0" indent="0" algn="l" rtl="0">
              <a:spcBef>
                <a:spcPts val="0"/>
              </a:spcBef>
              <a:spcAft>
                <a:spcPts val="0"/>
              </a:spcAft>
              <a:buNone/>
            </a:pPr>
            <a:endParaRPr sz="1900">
              <a:latin typeface="Arial"/>
              <a:ea typeface="Arial"/>
              <a:cs typeface="Arial"/>
              <a:sym typeface="Arial"/>
            </a:endParaRPr>
          </a:p>
          <a:p>
            <a:pPr marL="0" lvl="0" indent="0" algn="l" rtl="0">
              <a:spcBef>
                <a:spcPts val="0"/>
              </a:spcBef>
              <a:spcAft>
                <a:spcPts val="0"/>
              </a:spcAft>
              <a:buNone/>
            </a:pPr>
            <a:r>
              <a:rPr lang="en" i="1">
                <a:latin typeface="Arial"/>
                <a:ea typeface="Arial"/>
                <a:cs typeface="Arial"/>
                <a:sym typeface="Arial"/>
              </a:rPr>
              <a:t>I’m shy so sometimes it’s hard for me to start conversations with people.  It’s something I’m working on though and If I have a job to do, it actually makes it easier for me to talk to people.</a:t>
            </a:r>
            <a:endParaRPr i="1">
              <a:latin typeface="Arial"/>
              <a:ea typeface="Arial"/>
              <a:cs typeface="Arial"/>
              <a:sym typeface="Arial"/>
            </a:endParaRPr>
          </a:p>
          <a:p>
            <a:pPr marL="0" lvl="0" indent="0" algn="l" rtl="0">
              <a:spcBef>
                <a:spcPts val="0"/>
              </a:spcBef>
              <a:spcAft>
                <a:spcPts val="0"/>
              </a:spcAft>
              <a:buNone/>
            </a:pPr>
            <a:endParaRPr i="1">
              <a:latin typeface="Arial"/>
              <a:ea typeface="Arial"/>
              <a:cs typeface="Arial"/>
              <a:sym typeface="Arial"/>
            </a:endParaRPr>
          </a:p>
          <a:p>
            <a:pPr marL="0" lvl="0" indent="0" algn="l" rtl="0">
              <a:spcBef>
                <a:spcPts val="0"/>
              </a:spcBef>
              <a:spcAft>
                <a:spcPts val="0"/>
              </a:spcAft>
              <a:buNone/>
            </a:pPr>
            <a:r>
              <a:rPr lang="en" i="1">
                <a:latin typeface="Arial"/>
                <a:ea typeface="Arial"/>
                <a:cs typeface="Arial"/>
                <a:sym typeface="Arial"/>
              </a:rPr>
              <a:t>One of my weaknesses is remembering things.  I don’t have a great memory.  But I’ve learned to overcome this weakness by taking lots of notes when I’m learning something and reading them over as often as I need to.</a:t>
            </a:r>
            <a:endParaRPr i="1">
              <a:latin typeface="Arial"/>
              <a:ea typeface="Arial"/>
              <a:cs typeface="Arial"/>
              <a:sym typeface="Arial"/>
            </a:endParaRPr>
          </a:p>
          <a:p>
            <a:pPr marL="0" lvl="0" indent="0" algn="l" rtl="0">
              <a:spcBef>
                <a:spcPts val="0"/>
              </a:spcBef>
              <a:spcAft>
                <a:spcPts val="0"/>
              </a:spcAft>
              <a:buNone/>
            </a:pPr>
            <a:endParaRPr sz="1500" i="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1200"/>
              </a:spcAft>
              <a:buNone/>
            </a:pPr>
            <a:endParaRPr sz="1300"/>
          </a:p>
        </p:txBody>
      </p:sp>
      <p:pic>
        <p:nvPicPr>
          <p:cNvPr id="175" name="Google Shape;175;p27"/>
          <p:cNvPicPr preferRelativeResize="0"/>
          <p:nvPr/>
        </p:nvPicPr>
        <p:blipFill rotWithShape="1">
          <a:blip r:embed="rId3">
            <a:alphaModFix/>
          </a:blip>
          <a:srcRect l="18025" r="18708"/>
          <a:stretch/>
        </p:blipFill>
        <p:spPr>
          <a:xfrm>
            <a:off x="6113725" y="1873475"/>
            <a:ext cx="2902876" cy="25808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8"/>
          <p:cNvSpPr txBox="1">
            <a:spLocks noGrp="1"/>
          </p:cNvSpPr>
          <p:nvPr>
            <p:ph type="title"/>
          </p:nvPr>
        </p:nvSpPr>
        <p:spPr>
          <a:xfrm>
            <a:off x="303125" y="410375"/>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Mock Interview</a:t>
            </a:r>
            <a:endParaRPr/>
          </a:p>
        </p:txBody>
      </p:sp>
      <p:sp>
        <p:nvSpPr>
          <p:cNvPr id="181" name="Google Shape;181;p28"/>
          <p:cNvSpPr txBox="1">
            <a:spLocks noGrp="1"/>
          </p:cNvSpPr>
          <p:nvPr>
            <p:ph type="body" idx="1"/>
          </p:nvPr>
        </p:nvSpPr>
        <p:spPr>
          <a:xfrm>
            <a:off x="303125" y="1045775"/>
            <a:ext cx="8524500" cy="35592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0"/>
              </a:spcAft>
              <a:buClr>
                <a:schemeClr val="dk2"/>
              </a:buClr>
              <a:buSzPts val="1100"/>
              <a:buFont typeface="Arial"/>
              <a:buNone/>
            </a:pPr>
            <a:r>
              <a:rPr lang="en" sz="1100" i="1">
                <a:highlight>
                  <a:schemeClr val="lt1"/>
                </a:highlight>
                <a:latin typeface="Arial"/>
                <a:ea typeface="Arial"/>
                <a:cs typeface="Arial"/>
                <a:sym typeface="Arial"/>
              </a:rPr>
              <a:t>You and a co-worker are having difficulties working together. </a:t>
            </a:r>
            <a:endParaRPr sz="1100" i="1">
              <a:highlight>
                <a:schemeClr val="lt1"/>
              </a:highlight>
              <a:latin typeface="Arial"/>
              <a:ea typeface="Arial"/>
              <a:cs typeface="Arial"/>
              <a:sym typeface="Arial"/>
            </a:endParaRPr>
          </a:p>
          <a:p>
            <a:pPr marL="0" lvl="0" indent="0" algn="l" rtl="0">
              <a:lnSpc>
                <a:spcPct val="100000"/>
              </a:lnSpc>
              <a:spcBef>
                <a:spcPts val="1200"/>
              </a:spcBef>
              <a:spcAft>
                <a:spcPts val="0"/>
              </a:spcAft>
              <a:buClr>
                <a:schemeClr val="dk2"/>
              </a:buClr>
              <a:buSzPts val="1100"/>
              <a:buFont typeface="Arial"/>
              <a:buNone/>
            </a:pPr>
            <a:r>
              <a:rPr lang="en" sz="1100" i="1">
                <a:highlight>
                  <a:schemeClr val="lt1"/>
                </a:highlight>
                <a:latin typeface="Arial"/>
                <a:ea typeface="Arial"/>
                <a:cs typeface="Arial"/>
                <a:sym typeface="Arial"/>
              </a:rPr>
              <a:t>How would you handle that? What would be your first step?</a:t>
            </a:r>
            <a:endParaRPr sz="1100" i="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r>
              <a:rPr lang="en" sz="1200">
                <a:latin typeface="Arial"/>
                <a:ea typeface="Arial"/>
                <a:cs typeface="Arial"/>
                <a:sym typeface="Arial"/>
              </a:rPr>
              <a:t>Give an answer that shows your ability to:</a:t>
            </a:r>
            <a:endParaRPr sz="1200">
              <a:latin typeface="Arial"/>
              <a:ea typeface="Arial"/>
              <a:cs typeface="Arial"/>
              <a:sym typeface="Arial"/>
            </a:endParaRPr>
          </a:p>
          <a:p>
            <a:pPr marL="0" lvl="0" indent="0" algn="l" rtl="0">
              <a:spcBef>
                <a:spcPts val="0"/>
              </a:spcBef>
              <a:spcAft>
                <a:spcPts val="0"/>
              </a:spcAft>
              <a:buNone/>
            </a:pPr>
            <a:endParaRPr sz="1200">
              <a:latin typeface="Arial"/>
              <a:ea typeface="Arial"/>
              <a:cs typeface="Arial"/>
              <a:sym typeface="Arial"/>
            </a:endParaRPr>
          </a:p>
          <a:p>
            <a:pPr marL="0" lvl="0" indent="0" algn="l" rtl="0">
              <a:spcBef>
                <a:spcPts val="0"/>
              </a:spcBef>
              <a:spcAft>
                <a:spcPts val="0"/>
              </a:spcAft>
              <a:buNone/>
            </a:pPr>
            <a:r>
              <a:rPr lang="en" sz="1200">
                <a:latin typeface="Arial"/>
                <a:ea typeface="Arial"/>
                <a:cs typeface="Arial"/>
                <a:sym typeface="Arial"/>
              </a:rPr>
              <a:t>Solve a problem, work with others, and follow the proper chain of command.  Examples:</a:t>
            </a:r>
            <a:endParaRPr sz="1200">
              <a:latin typeface="Arial"/>
              <a:ea typeface="Arial"/>
              <a:cs typeface="Arial"/>
              <a:sym typeface="Arial"/>
            </a:endParaRPr>
          </a:p>
          <a:p>
            <a:pPr marL="0" lvl="0" indent="0" algn="l" rtl="0">
              <a:spcBef>
                <a:spcPts val="0"/>
              </a:spcBef>
              <a:spcAft>
                <a:spcPts val="0"/>
              </a:spcAft>
              <a:buNone/>
            </a:pPr>
            <a:endParaRPr sz="1200">
              <a:latin typeface="Arial"/>
              <a:ea typeface="Arial"/>
              <a:cs typeface="Arial"/>
              <a:sym typeface="Arial"/>
            </a:endParaRPr>
          </a:p>
          <a:p>
            <a:pPr marL="0" lvl="0" indent="0" algn="l" rtl="0">
              <a:spcBef>
                <a:spcPts val="0"/>
              </a:spcBef>
              <a:spcAft>
                <a:spcPts val="0"/>
              </a:spcAft>
              <a:buNone/>
            </a:pPr>
            <a:r>
              <a:rPr lang="en" sz="1200" i="1">
                <a:latin typeface="Arial"/>
                <a:ea typeface="Arial"/>
                <a:cs typeface="Arial"/>
                <a:sym typeface="Arial"/>
              </a:rPr>
              <a:t>I would go to my coworker and ask them if there is anything I can do differently so we can work together better.  I would listen to what they had to say and change what I could.  If that didn’t work I would go to  my supervisor.</a:t>
            </a:r>
            <a:endParaRPr sz="1200" i="1">
              <a:latin typeface="Arial"/>
              <a:ea typeface="Arial"/>
              <a:cs typeface="Arial"/>
              <a:sym typeface="Arial"/>
            </a:endParaRPr>
          </a:p>
          <a:p>
            <a:pPr marL="0" lvl="0" indent="0" algn="l" rtl="0">
              <a:spcBef>
                <a:spcPts val="0"/>
              </a:spcBef>
              <a:spcAft>
                <a:spcPts val="0"/>
              </a:spcAft>
              <a:buNone/>
            </a:pPr>
            <a:endParaRPr sz="1200" i="1">
              <a:latin typeface="Arial"/>
              <a:ea typeface="Arial"/>
              <a:cs typeface="Arial"/>
              <a:sym typeface="Arial"/>
            </a:endParaRPr>
          </a:p>
          <a:p>
            <a:pPr marL="0" lvl="0" indent="0" algn="l" rtl="0">
              <a:spcBef>
                <a:spcPts val="0"/>
              </a:spcBef>
              <a:spcAft>
                <a:spcPts val="0"/>
              </a:spcAft>
              <a:buNone/>
            </a:pPr>
            <a:r>
              <a:rPr lang="en" sz="1200" i="1">
                <a:latin typeface="Arial"/>
                <a:ea typeface="Arial"/>
                <a:cs typeface="Arial"/>
                <a:sym typeface="Arial"/>
              </a:rPr>
              <a:t>I’m not a very confrontational person.  If a situation came up like that, I would just keep treating my coworker with kindness.  That happened once before at my previous job and by the time I left, this coworker and I were good friends.  </a:t>
            </a:r>
            <a:endParaRPr sz="1200" i="1">
              <a:latin typeface="Arial"/>
              <a:ea typeface="Arial"/>
              <a:cs typeface="Arial"/>
              <a:sym typeface="Arial"/>
            </a:endParaRPr>
          </a:p>
          <a:p>
            <a:pPr marL="0" lvl="0" indent="0" algn="l" rtl="0">
              <a:spcBef>
                <a:spcPts val="0"/>
              </a:spcBef>
              <a:spcAft>
                <a:spcPts val="0"/>
              </a:spcAft>
              <a:buNone/>
            </a:pPr>
            <a:endParaRPr sz="1200" i="1">
              <a:latin typeface="Arial"/>
              <a:ea typeface="Arial"/>
              <a:cs typeface="Arial"/>
              <a:sym typeface="Arial"/>
            </a:endParaRPr>
          </a:p>
          <a:p>
            <a:pPr marL="0" lvl="0" indent="0" algn="l" rtl="0">
              <a:spcBef>
                <a:spcPts val="0"/>
              </a:spcBef>
              <a:spcAft>
                <a:spcPts val="0"/>
              </a:spcAft>
              <a:buNone/>
            </a:pPr>
            <a:r>
              <a:rPr lang="en" sz="1200" i="1">
                <a:latin typeface="Arial"/>
                <a:ea typeface="Arial"/>
                <a:cs typeface="Arial"/>
                <a:sym typeface="Arial"/>
              </a:rPr>
              <a:t>To me, the most important thing would be my work.  So I would keep focusing on my job and not get caught up in drama.  I’d be professional, treat everyone well, and get my work done.  If it started to interfere with library tasks, I would talk to a supervisor.</a:t>
            </a:r>
            <a:endParaRPr sz="1200" i="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1200"/>
              </a:spcAft>
              <a:buNone/>
            </a:pPr>
            <a:endParaRPr sz="1300"/>
          </a:p>
        </p:txBody>
      </p:sp>
      <p:pic>
        <p:nvPicPr>
          <p:cNvPr id="182" name="Google Shape;182;p28"/>
          <p:cNvPicPr preferRelativeResize="0"/>
          <p:nvPr/>
        </p:nvPicPr>
        <p:blipFill>
          <a:blip r:embed="rId3">
            <a:alphaModFix/>
          </a:blip>
          <a:stretch>
            <a:fillRect/>
          </a:stretch>
        </p:blipFill>
        <p:spPr>
          <a:xfrm>
            <a:off x="6100825" y="107375"/>
            <a:ext cx="2902072" cy="205043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9"/>
          <p:cNvSpPr txBox="1">
            <a:spLocks noGrp="1"/>
          </p:cNvSpPr>
          <p:nvPr>
            <p:ph type="title"/>
          </p:nvPr>
        </p:nvSpPr>
        <p:spPr>
          <a:xfrm>
            <a:off x="406425" y="1806825"/>
            <a:ext cx="8296800" cy="154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Let’s Interview!</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322025" y="183075"/>
            <a:ext cx="4045200" cy="131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Interview</a:t>
            </a:r>
            <a:endParaRPr/>
          </a:p>
        </p:txBody>
      </p:sp>
      <p:sp>
        <p:nvSpPr>
          <p:cNvPr id="79" name="Google Shape;79;p14"/>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b="1" u="sng"/>
              <a:t>Opportunity to tell the library:</a:t>
            </a:r>
            <a:endParaRPr b="1" u="sng"/>
          </a:p>
          <a:p>
            <a:pPr marL="0" lvl="0" indent="0" algn="l" rtl="0">
              <a:spcBef>
                <a:spcPts val="1600"/>
              </a:spcBef>
              <a:spcAft>
                <a:spcPts val="0"/>
              </a:spcAft>
              <a:buNone/>
            </a:pPr>
            <a:r>
              <a:rPr lang="en" b="1" u="sng"/>
              <a:t>Who</a:t>
            </a:r>
            <a:r>
              <a:rPr lang="en" b="1"/>
              <a:t> you are</a:t>
            </a:r>
            <a:endParaRPr b="1"/>
          </a:p>
          <a:p>
            <a:pPr marL="0" lvl="0" indent="0" algn="l" rtl="0">
              <a:spcBef>
                <a:spcPts val="1600"/>
              </a:spcBef>
              <a:spcAft>
                <a:spcPts val="0"/>
              </a:spcAft>
              <a:buNone/>
            </a:pPr>
            <a:r>
              <a:rPr lang="en" b="1" u="sng"/>
              <a:t>What </a:t>
            </a:r>
            <a:r>
              <a:rPr lang="en" b="1"/>
              <a:t>your skills are</a:t>
            </a:r>
            <a:endParaRPr b="1"/>
          </a:p>
          <a:p>
            <a:pPr marL="0" lvl="0" indent="0" algn="l" rtl="0">
              <a:spcBef>
                <a:spcPts val="1600"/>
              </a:spcBef>
              <a:spcAft>
                <a:spcPts val="0"/>
              </a:spcAft>
              <a:buNone/>
            </a:pPr>
            <a:r>
              <a:rPr lang="en" b="1" u="sng"/>
              <a:t>Why</a:t>
            </a:r>
            <a:r>
              <a:rPr lang="en" b="1"/>
              <a:t> they should hire you</a:t>
            </a:r>
            <a:endParaRPr b="1"/>
          </a:p>
          <a:p>
            <a:pPr marL="0" lvl="0" indent="0" algn="l" rtl="0">
              <a:spcBef>
                <a:spcPts val="1600"/>
              </a:spcBef>
              <a:spcAft>
                <a:spcPts val="1600"/>
              </a:spcAft>
              <a:buNone/>
            </a:pPr>
            <a:r>
              <a:rPr lang="en" b="1" u="sng"/>
              <a:t>How</a:t>
            </a:r>
            <a:r>
              <a:rPr lang="en" b="1"/>
              <a:t> you will help the library</a:t>
            </a:r>
            <a:endParaRPr b="1"/>
          </a:p>
        </p:txBody>
      </p:sp>
      <p:pic>
        <p:nvPicPr>
          <p:cNvPr id="80" name="Google Shape;80;p14"/>
          <p:cNvPicPr preferRelativeResize="0"/>
          <p:nvPr/>
        </p:nvPicPr>
        <p:blipFill>
          <a:blip r:embed="rId3">
            <a:alphaModFix/>
          </a:blip>
          <a:stretch>
            <a:fillRect/>
          </a:stretch>
        </p:blipFill>
        <p:spPr>
          <a:xfrm>
            <a:off x="1393125" y="1501275"/>
            <a:ext cx="1903000" cy="2592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txBox="1">
            <a:spLocks noGrp="1"/>
          </p:cNvSpPr>
          <p:nvPr>
            <p:ph type="title"/>
          </p:nvPr>
        </p:nvSpPr>
        <p:spPr>
          <a:xfrm>
            <a:off x="265500" y="724200"/>
            <a:ext cx="4045200" cy="3918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800" u="sng"/>
              <a:t>Opportunity to find out:</a:t>
            </a:r>
            <a:endParaRPr sz="1800" u="sng"/>
          </a:p>
          <a:p>
            <a:pPr marL="0" lvl="0" indent="0" algn="l" rtl="0">
              <a:spcBef>
                <a:spcPts val="0"/>
              </a:spcBef>
              <a:spcAft>
                <a:spcPts val="0"/>
              </a:spcAft>
              <a:buNone/>
            </a:pPr>
            <a:endParaRPr sz="1800"/>
          </a:p>
          <a:p>
            <a:pPr marL="0" lvl="0" indent="0" algn="l" rtl="0">
              <a:spcBef>
                <a:spcPts val="0"/>
              </a:spcBef>
              <a:spcAft>
                <a:spcPts val="0"/>
              </a:spcAft>
              <a:buNone/>
            </a:pPr>
            <a:r>
              <a:rPr lang="en" sz="1800" u="sng"/>
              <a:t>Who</a:t>
            </a:r>
            <a:r>
              <a:rPr lang="en" sz="1800"/>
              <a:t> you will be working with</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u="sng"/>
              <a:t>What</a:t>
            </a:r>
            <a:r>
              <a:rPr lang="en" sz="1800"/>
              <a:t> you will be doing</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u="sng"/>
              <a:t>What</a:t>
            </a:r>
            <a:r>
              <a:rPr lang="en" sz="1800"/>
              <a:t> you will be paid</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u="sng"/>
              <a:t>When</a:t>
            </a:r>
            <a:r>
              <a:rPr lang="en" sz="1800"/>
              <a:t> you would start/hear back</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a:t>Why they need to hire someone</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6"/>
          <p:cNvSpPr txBox="1">
            <a:spLocks noGrp="1"/>
          </p:cNvSpPr>
          <p:nvPr>
            <p:ph type="title"/>
          </p:nvPr>
        </p:nvSpPr>
        <p:spPr>
          <a:xfrm>
            <a:off x="207200" y="587250"/>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Sell yourself!</a:t>
            </a:r>
            <a:endParaRPr/>
          </a:p>
        </p:txBody>
      </p:sp>
      <p:sp>
        <p:nvSpPr>
          <p:cNvPr id="91" name="Google Shape;91;p16"/>
          <p:cNvSpPr txBox="1">
            <a:spLocks noGrp="1"/>
          </p:cNvSpPr>
          <p:nvPr>
            <p:ph type="body" idx="1"/>
          </p:nvPr>
        </p:nvSpPr>
        <p:spPr>
          <a:xfrm>
            <a:off x="263778" y="1421800"/>
            <a:ext cx="3071400" cy="300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t>Dress your  best</a:t>
            </a:r>
            <a:endParaRPr sz="1900"/>
          </a:p>
          <a:p>
            <a:pPr marL="0" lvl="0" indent="0" algn="l" rtl="0">
              <a:spcBef>
                <a:spcPts val="1600"/>
              </a:spcBef>
              <a:spcAft>
                <a:spcPts val="0"/>
              </a:spcAft>
              <a:buNone/>
            </a:pPr>
            <a:r>
              <a:rPr lang="en" sz="1900"/>
              <a:t>Shake hands firmly</a:t>
            </a:r>
            <a:endParaRPr sz="1900"/>
          </a:p>
          <a:p>
            <a:pPr marL="0" lvl="0" indent="0" algn="l" rtl="0">
              <a:spcBef>
                <a:spcPts val="1600"/>
              </a:spcBef>
              <a:spcAft>
                <a:spcPts val="0"/>
              </a:spcAft>
              <a:buClr>
                <a:schemeClr val="dk2"/>
              </a:buClr>
              <a:buSzPts val="1100"/>
              <a:buFont typeface="Arial"/>
              <a:buNone/>
            </a:pPr>
            <a:r>
              <a:rPr lang="en" sz="1900"/>
              <a:t>Make eye contact</a:t>
            </a:r>
            <a:endParaRPr sz="1900"/>
          </a:p>
          <a:p>
            <a:pPr marL="0" lvl="0" indent="0" algn="l" rtl="0">
              <a:spcBef>
                <a:spcPts val="1600"/>
              </a:spcBef>
              <a:spcAft>
                <a:spcPts val="0"/>
              </a:spcAft>
              <a:buNone/>
            </a:pPr>
            <a:r>
              <a:rPr lang="en" sz="1900"/>
              <a:t>Speak clearly</a:t>
            </a:r>
            <a:endParaRPr sz="1900"/>
          </a:p>
          <a:p>
            <a:pPr marL="0" lvl="0" indent="0" algn="l" rtl="0">
              <a:spcBef>
                <a:spcPts val="1600"/>
              </a:spcBef>
              <a:spcAft>
                <a:spcPts val="0"/>
              </a:spcAft>
              <a:buNone/>
            </a:pPr>
            <a:r>
              <a:rPr lang="en" sz="1900"/>
              <a:t>Don’t ramble</a:t>
            </a:r>
            <a:endParaRPr sz="1900"/>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92" name="Google Shape;92;p16"/>
          <p:cNvPicPr preferRelativeResize="0"/>
          <p:nvPr/>
        </p:nvPicPr>
        <p:blipFill>
          <a:blip r:embed="rId3">
            <a:alphaModFix/>
          </a:blip>
          <a:stretch>
            <a:fillRect/>
          </a:stretch>
        </p:blipFill>
        <p:spPr>
          <a:xfrm>
            <a:off x="2797475" y="1313600"/>
            <a:ext cx="5871900" cy="32914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7"/>
          <p:cNvSpPr txBox="1">
            <a:spLocks noGrp="1"/>
          </p:cNvSpPr>
          <p:nvPr>
            <p:ph type="body" idx="4294967295"/>
          </p:nvPr>
        </p:nvSpPr>
        <p:spPr>
          <a:xfrm>
            <a:off x="203700" y="315425"/>
            <a:ext cx="8736600" cy="232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chemeClr val="dk1"/>
                </a:solidFill>
              </a:rPr>
              <a:t>NMPL Interview Questions</a:t>
            </a:r>
            <a:endParaRPr sz="2100" b="1">
              <a:solidFill>
                <a:schemeClr val="dk1"/>
              </a:solidFill>
            </a:endParaRPr>
          </a:p>
          <a:p>
            <a:pPr marL="0" lvl="0" indent="0" algn="l" rtl="0">
              <a:spcBef>
                <a:spcPts val="1600"/>
              </a:spcBef>
              <a:spcAft>
                <a:spcPts val="0"/>
              </a:spcAft>
              <a:buNone/>
            </a:pPr>
            <a:r>
              <a:rPr lang="en" sz="1600"/>
              <a:t>We’d like to start by telling you a little bit about the position of Library Clerk. The Library Clerk is responsible for circulating library materials, providing needed services for library patrons and the community, and maintaining the materials of the library. The Library Clerk reports to the Adult Department Manager in the Adult Department, and the Children's Department Manager in the Children's Department.</a:t>
            </a:r>
            <a:endParaRPr sz="1600"/>
          </a:p>
          <a:p>
            <a:pPr marL="0" lvl="0" indent="0" algn="l" rtl="0">
              <a:spcBef>
                <a:spcPts val="1200"/>
              </a:spcBef>
              <a:spcAft>
                <a:spcPts val="0"/>
              </a:spcAft>
              <a:buNone/>
            </a:pPr>
            <a:endParaRPr sz="1600"/>
          </a:p>
          <a:p>
            <a:pPr marL="0" lvl="0" indent="0" algn="l" rtl="0">
              <a:spcBef>
                <a:spcPts val="1200"/>
              </a:spcBef>
              <a:spcAft>
                <a:spcPts val="0"/>
              </a:spcAft>
              <a:buNone/>
            </a:pPr>
            <a:r>
              <a:rPr lang="en" sz="1600" i="1"/>
              <a:t>Explain the average amount of hours and pay for this hiring position. Confirm availability.</a:t>
            </a:r>
            <a:endParaRPr sz="1600"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8"/>
          <p:cNvSpPr txBox="1"/>
          <p:nvPr/>
        </p:nvSpPr>
        <p:spPr>
          <a:xfrm>
            <a:off x="186575" y="271525"/>
            <a:ext cx="5397300" cy="4580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500" b="1">
                <a:solidFill>
                  <a:schemeClr val="dk2"/>
                </a:solidFill>
                <a:highlight>
                  <a:schemeClr val="lt1"/>
                </a:highlight>
              </a:rPr>
              <a:t>Tell me a little about you and your past work responsibilities.</a:t>
            </a:r>
            <a:br>
              <a:rPr lang="en" sz="1500" b="1">
                <a:solidFill>
                  <a:schemeClr val="dk2"/>
                </a:solidFill>
                <a:highlight>
                  <a:schemeClr val="lt1"/>
                </a:highlight>
              </a:rPr>
            </a:br>
            <a:r>
              <a:rPr lang="en" sz="1500" b="1">
                <a:solidFill>
                  <a:schemeClr val="dk2"/>
                </a:solidFill>
                <a:highlight>
                  <a:schemeClr val="lt1"/>
                </a:highlight>
              </a:rPr>
              <a:t>  </a:t>
            </a:r>
            <a:br>
              <a:rPr lang="en" sz="1500" b="1">
                <a:solidFill>
                  <a:schemeClr val="dk2"/>
                </a:solidFill>
                <a:highlight>
                  <a:schemeClr val="lt1"/>
                </a:highlight>
              </a:rPr>
            </a:br>
            <a:r>
              <a:rPr lang="en" sz="1500" b="1">
                <a:solidFill>
                  <a:schemeClr val="dk2"/>
                </a:solidFill>
                <a:highlight>
                  <a:schemeClr val="lt1"/>
                </a:highlight>
              </a:rPr>
              <a:t>Tell me about your strengths and weaknesses.</a:t>
            </a:r>
            <a:endParaRPr sz="1500" b="1">
              <a:solidFill>
                <a:schemeClr val="dk2"/>
              </a:solidFill>
              <a:highlight>
                <a:schemeClr val="lt1"/>
              </a:highlight>
            </a:endParaRPr>
          </a:p>
          <a:p>
            <a:pPr marL="0" lvl="0" indent="0" algn="l" rtl="0">
              <a:lnSpc>
                <a:spcPct val="115000"/>
              </a:lnSpc>
              <a:spcBef>
                <a:spcPts val="1200"/>
              </a:spcBef>
              <a:spcAft>
                <a:spcPts val="0"/>
              </a:spcAft>
              <a:buNone/>
            </a:pPr>
            <a:endParaRPr sz="1500" b="1">
              <a:solidFill>
                <a:schemeClr val="dk2"/>
              </a:solidFill>
              <a:highlight>
                <a:schemeClr val="lt1"/>
              </a:highlight>
            </a:endParaRPr>
          </a:p>
          <a:p>
            <a:pPr marL="0" lvl="0" indent="0" algn="l" rtl="0">
              <a:lnSpc>
                <a:spcPct val="115000"/>
              </a:lnSpc>
              <a:spcBef>
                <a:spcPts val="1200"/>
              </a:spcBef>
              <a:spcAft>
                <a:spcPts val="0"/>
              </a:spcAft>
              <a:buNone/>
            </a:pPr>
            <a:r>
              <a:rPr lang="en" sz="1500" b="1">
                <a:solidFill>
                  <a:schemeClr val="dk2"/>
                </a:solidFill>
                <a:highlight>
                  <a:schemeClr val="lt1"/>
                </a:highlight>
              </a:rPr>
              <a:t>What interested you in being a clerk?</a:t>
            </a:r>
            <a:endParaRPr sz="1500" b="1">
              <a:solidFill>
                <a:schemeClr val="dk2"/>
              </a:solidFill>
              <a:highlight>
                <a:schemeClr val="lt1"/>
              </a:highlight>
            </a:endParaRPr>
          </a:p>
          <a:p>
            <a:pPr marL="0" lvl="0" indent="0" algn="l" rtl="0">
              <a:lnSpc>
                <a:spcPct val="115000"/>
              </a:lnSpc>
              <a:spcBef>
                <a:spcPts val="1200"/>
              </a:spcBef>
              <a:spcAft>
                <a:spcPts val="0"/>
              </a:spcAft>
              <a:buNone/>
            </a:pPr>
            <a:endParaRPr sz="1500" b="1">
              <a:solidFill>
                <a:schemeClr val="dk2"/>
              </a:solidFill>
              <a:highlight>
                <a:schemeClr val="lt1"/>
              </a:highlight>
            </a:endParaRPr>
          </a:p>
          <a:p>
            <a:pPr marL="0" lvl="0" indent="0" algn="l" rtl="0">
              <a:lnSpc>
                <a:spcPct val="115000"/>
              </a:lnSpc>
              <a:spcBef>
                <a:spcPts val="1200"/>
              </a:spcBef>
              <a:spcAft>
                <a:spcPts val="0"/>
              </a:spcAft>
              <a:buNone/>
            </a:pPr>
            <a:r>
              <a:rPr lang="en" sz="1500" b="1">
                <a:solidFill>
                  <a:schemeClr val="dk2"/>
                </a:solidFill>
                <a:highlight>
                  <a:schemeClr val="lt1"/>
                </a:highlight>
              </a:rPr>
              <a:t>How do you best learn details?</a:t>
            </a:r>
            <a:br>
              <a:rPr lang="en" sz="1500" b="1">
                <a:solidFill>
                  <a:schemeClr val="dk2"/>
                </a:solidFill>
                <a:highlight>
                  <a:schemeClr val="lt1"/>
                </a:highlight>
              </a:rPr>
            </a:br>
            <a:r>
              <a:rPr lang="en" sz="1500" b="1">
                <a:solidFill>
                  <a:schemeClr val="dk2"/>
                </a:solidFill>
                <a:highlight>
                  <a:schemeClr val="lt1"/>
                </a:highlight>
              </a:rPr>
              <a:t/>
            </a:r>
            <a:br>
              <a:rPr lang="en" sz="1500" b="1">
                <a:solidFill>
                  <a:schemeClr val="dk2"/>
                </a:solidFill>
                <a:highlight>
                  <a:schemeClr val="lt1"/>
                </a:highlight>
              </a:rPr>
            </a:br>
            <a:r>
              <a:rPr lang="en" sz="1500" b="1">
                <a:solidFill>
                  <a:schemeClr val="dk2"/>
                </a:solidFill>
                <a:highlight>
                  <a:schemeClr val="lt1"/>
                </a:highlight>
              </a:rPr>
              <a:t>You and a co-worker are having difficulties working together. How would you handle that? What would be your first step?</a:t>
            </a:r>
            <a:endParaRPr sz="1500" b="1">
              <a:solidFill>
                <a:schemeClr val="dk2"/>
              </a:solidFill>
              <a:highlight>
                <a:schemeClr val="lt1"/>
              </a:highlight>
            </a:endParaRPr>
          </a:p>
          <a:p>
            <a:pPr marL="0" lvl="0" indent="0" algn="l" rtl="0">
              <a:lnSpc>
                <a:spcPct val="115000"/>
              </a:lnSpc>
              <a:spcBef>
                <a:spcPts val="1200"/>
              </a:spcBef>
              <a:spcAft>
                <a:spcPts val="0"/>
              </a:spcAft>
              <a:buClr>
                <a:schemeClr val="dk2"/>
              </a:buClr>
              <a:buSzPts val="1100"/>
              <a:buFont typeface="Arial"/>
              <a:buNone/>
            </a:pPr>
            <a:r>
              <a:rPr lang="en" sz="1500" b="1">
                <a:solidFill>
                  <a:schemeClr val="dk2"/>
                </a:solidFill>
                <a:highlight>
                  <a:schemeClr val="lt1"/>
                </a:highlight>
              </a:rPr>
              <a:t> </a:t>
            </a:r>
            <a:br>
              <a:rPr lang="en" sz="1500" b="1">
                <a:solidFill>
                  <a:schemeClr val="dk2"/>
                </a:solidFill>
                <a:highlight>
                  <a:schemeClr val="lt1"/>
                </a:highlight>
              </a:rPr>
            </a:br>
            <a:r>
              <a:rPr lang="en" sz="1500" b="1">
                <a:solidFill>
                  <a:schemeClr val="dk2"/>
                </a:solidFill>
                <a:highlight>
                  <a:schemeClr val="lt1"/>
                </a:highlight>
              </a:rPr>
              <a:t>What qualities do you look for in a supervisor?</a:t>
            </a:r>
            <a:endParaRPr sz="1500" b="1">
              <a:solidFill>
                <a:schemeClr val="dk2"/>
              </a:solidFill>
              <a:highlight>
                <a:schemeClr val="lt1"/>
              </a:highlight>
            </a:endParaRPr>
          </a:p>
        </p:txBody>
      </p:sp>
      <p:sp>
        <p:nvSpPr>
          <p:cNvPr id="103" name="Google Shape;103;p18"/>
          <p:cNvSpPr txBox="1"/>
          <p:nvPr/>
        </p:nvSpPr>
        <p:spPr>
          <a:xfrm>
            <a:off x="5915050" y="282575"/>
            <a:ext cx="3035400" cy="460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latin typeface="Lato"/>
                <a:ea typeface="Lato"/>
                <a:cs typeface="Lato"/>
                <a:sym typeface="Lato"/>
              </a:rPr>
              <a:t>What are you like as a person?</a:t>
            </a:r>
            <a:endParaRPr sz="1800" b="1">
              <a:solidFill>
                <a:srgbClr val="0000FF"/>
              </a:solidFill>
              <a:latin typeface="Lato"/>
              <a:ea typeface="Lato"/>
              <a:cs typeface="Lato"/>
              <a:sym typeface="Lato"/>
            </a:endParaRPr>
          </a:p>
          <a:p>
            <a:pPr marL="0" lvl="0" indent="0" algn="l" rtl="0">
              <a:spcBef>
                <a:spcPts val="0"/>
              </a:spcBef>
              <a:spcAft>
                <a:spcPts val="0"/>
              </a:spcAft>
              <a:buNone/>
            </a:pPr>
            <a:endParaRPr sz="1800" b="1">
              <a:solidFill>
                <a:srgbClr val="0000FF"/>
              </a:solidFill>
              <a:latin typeface="Lato"/>
              <a:ea typeface="Lato"/>
              <a:cs typeface="Lato"/>
              <a:sym typeface="Lato"/>
            </a:endParaRPr>
          </a:p>
          <a:p>
            <a:pPr marL="0" lvl="0" indent="0" algn="l" rtl="0">
              <a:spcBef>
                <a:spcPts val="0"/>
              </a:spcBef>
              <a:spcAft>
                <a:spcPts val="0"/>
              </a:spcAft>
              <a:buNone/>
            </a:pPr>
            <a:endParaRPr sz="1800" b="1">
              <a:solidFill>
                <a:srgbClr val="0000FF"/>
              </a:solidFill>
              <a:latin typeface="Lato"/>
              <a:ea typeface="Lato"/>
              <a:cs typeface="Lato"/>
              <a:sym typeface="Lato"/>
            </a:endParaRPr>
          </a:p>
          <a:p>
            <a:pPr marL="0" lvl="0" indent="0" algn="l" rtl="0">
              <a:spcBef>
                <a:spcPts val="0"/>
              </a:spcBef>
              <a:spcAft>
                <a:spcPts val="0"/>
              </a:spcAft>
              <a:buNone/>
            </a:pPr>
            <a:r>
              <a:rPr lang="en" sz="1800" b="1">
                <a:solidFill>
                  <a:srgbClr val="9900FF"/>
                </a:solidFill>
                <a:latin typeface="Lato"/>
                <a:ea typeface="Lato"/>
                <a:cs typeface="Lato"/>
                <a:sym typeface="Lato"/>
              </a:rPr>
              <a:t>Do you care?  Are you going to be motivated?</a:t>
            </a:r>
            <a:endParaRPr sz="1800" b="1">
              <a:solidFill>
                <a:srgbClr val="9900FF"/>
              </a:solidFill>
              <a:latin typeface="Lato"/>
              <a:ea typeface="Lato"/>
              <a:cs typeface="Lato"/>
              <a:sym typeface="Lato"/>
            </a:endParaRPr>
          </a:p>
          <a:p>
            <a:pPr marL="0" lvl="0" indent="0" algn="l" rtl="0">
              <a:spcBef>
                <a:spcPts val="0"/>
              </a:spcBef>
              <a:spcAft>
                <a:spcPts val="0"/>
              </a:spcAft>
              <a:buNone/>
            </a:pPr>
            <a:endParaRPr sz="1800" b="1">
              <a:solidFill>
                <a:srgbClr val="0000FF"/>
              </a:solidFill>
              <a:latin typeface="Lato"/>
              <a:ea typeface="Lato"/>
              <a:cs typeface="Lato"/>
              <a:sym typeface="Lato"/>
            </a:endParaRPr>
          </a:p>
          <a:p>
            <a:pPr marL="0" lvl="0" indent="0" algn="l" rtl="0">
              <a:spcBef>
                <a:spcPts val="0"/>
              </a:spcBef>
              <a:spcAft>
                <a:spcPts val="0"/>
              </a:spcAft>
              <a:buNone/>
            </a:pPr>
            <a:r>
              <a:rPr lang="en" sz="1800" b="1">
                <a:solidFill>
                  <a:schemeClr val="dk1"/>
                </a:solidFill>
                <a:latin typeface="Lato"/>
                <a:ea typeface="Lato"/>
                <a:cs typeface="Lato"/>
                <a:sym typeface="Lato"/>
              </a:rPr>
              <a:t>What are you like as an employee?</a:t>
            </a:r>
            <a:endParaRPr sz="1800" b="1">
              <a:solidFill>
                <a:schemeClr val="dk1"/>
              </a:solidFill>
              <a:latin typeface="Lato"/>
              <a:ea typeface="Lato"/>
              <a:cs typeface="Lato"/>
              <a:sym typeface="Lato"/>
            </a:endParaRPr>
          </a:p>
          <a:p>
            <a:pPr marL="0" lvl="0" indent="0" algn="l" rtl="0">
              <a:spcBef>
                <a:spcPts val="0"/>
              </a:spcBef>
              <a:spcAft>
                <a:spcPts val="0"/>
              </a:spcAft>
              <a:buNone/>
            </a:pPr>
            <a:endParaRPr sz="1800" b="1">
              <a:solidFill>
                <a:schemeClr val="dk1"/>
              </a:solidFill>
              <a:latin typeface="Lato"/>
              <a:ea typeface="Lato"/>
              <a:cs typeface="Lato"/>
              <a:sym typeface="Lato"/>
            </a:endParaRPr>
          </a:p>
          <a:p>
            <a:pPr marL="0" lvl="0" indent="0" algn="l" rtl="0">
              <a:spcBef>
                <a:spcPts val="0"/>
              </a:spcBef>
              <a:spcAft>
                <a:spcPts val="0"/>
              </a:spcAft>
              <a:buNone/>
            </a:pPr>
            <a:endParaRPr sz="1800" b="1">
              <a:solidFill>
                <a:srgbClr val="0000FF"/>
              </a:solidFill>
              <a:latin typeface="Lato"/>
              <a:ea typeface="Lato"/>
              <a:cs typeface="Lato"/>
              <a:sym typeface="Lato"/>
            </a:endParaRPr>
          </a:p>
          <a:p>
            <a:pPr marL="0" lvl="0" indent="0" algn="l" rtl="0">
              <a:spcBef>
                <a:spcPts val="0"/>
              </a:spcBef>
              <a:spcAft>
                <a:spcPts val="0"/>
              </a:spcAft>
              <a:buNone/>
            </a:pPr>
            <a:r>
              <a:rPr lang="en" sz="1800" b="1">
                <a:solidFill>
                  <a:srgbClr val="FFFF00"/>
                </a:solidFill>
                <a:highlight>
                  <a:schemeClr val="lt1"/>
                </a:highlight>
                <a:latin typeface="Lato"/>
                <a:ea typeface="Lato"/>
                <a:cs typeface="Lato"/>
                <a:sym typeface="Lato"/>
              </a:rPr>
              <a:t>What is your past work record?</a:t>
            </a:r>
            <a:endParaRPr sz="1800" b="1">
              <a:solidFill>
                <a:srgbClr val="FFFF00"/>
              </a:solidFill>
              <a:highlight>
                <a:schemeClr val="lt1"/>
              </a:highlight>
              <a:latin typeface="Lato"/>
              <a:ea typeface="Lato"/>
              <a:cs typeface="Lato"/>
              <a:sym typeface="Lato"/>
            </a:endParaRPr>
          </a:p>
          <a:p>
            <a:pPr marL="0" lvl="0" indent="0" algn="l" rtl="0">
              <a:spcBef>
                <a:spcPts val="0"/>
              </a:spcBef>
              <a:spcAft>
                <a:spcPts val="0"/>
              </a:spcAft>
              <a:buNone/>
            </a:pPr>
            <a:endParaRPr sz="1800" b="1">
              <a:solidFill>
                <a:srgbClr val="0000FF"/>
              </a:solidFill>
              <a:latin typeface="Lato"/>
              <a:ea typeface="Lato"/>
              <a:cs typeface="Lato"/>
              <a:sym typeface="Lato"/>
            </a:endParaRPr>
          </a:p>
        </p:txBody>
      </p:sp>
      <p:cxnSp>
        <p:nvCxnSpPr>
          <p:cNvPr id="104" name="Google Shape;104;p18"/>
          <p:cNvCxnSpPr/>
          <p:nvPr/>
        </p:nvCxnSpPr>
        <p:spPr>
          <a:xfrm>
            <a:off x="4436025" y="580575"/>
            <a:ext cx="1622400" cy="0"/>
          </a:xfrm>
          <a:prstGeom prst="straightConnector1">
            <a:avLst/>
          </a:prstGeom>
          <a:noFill/>
          <a:ln w="38100" cap="flat" cmpd="sng">
            <a:solidFill>
              <a:srgbClr val="4A86E8"/>
            </a:solidFill>
            <a:prstDash val="solid"/>
            <a:round/>
            <a:headEnd type="none" w="med" len="med"/>
            <a:tailEnd type="triangle" w="med" len="med"/>
          </a:ln>
        </p:spPr>
      </p:cxnSp>
      <p:cxnSp>
        <p:nvCxnSpPr>
          <p:cNvPr id="105" name="Google Shape;105;p18"/>
          <p:cNvCxnSpPr/>
          <p:nvPr/>
        </p:nvCxnSpPr>
        <p:spPr>
          <a:xfrm rot="10800000" flipH="1">
            <a:off x="4520650" y="832475"/>
            <a:ext cx="1394400" cy="440400"/>
          </a:xfrm>
          <a:prstGeom prst="straightConnector1">
            <a:avLst/>
          </a:prstGeom>
          <a:noFill/>
          <a:ln w="38100" cap="flat" cmpd="sng">
            <a:solidFill>
              <a:srgbClr val="4A86E8"/>
            </a:solidFill>
            <a:prstDash val="solid"/>
            <a:round/>
            <a:headEnd type="none" w="med" len="med"/>
            <a:tailEnd type="triangle" w="med" len="med"/>
          </a:ln>
        </p:spPr>
      </p:cxnSp>
      <p:cxnSp>
        <p:nvCxnSpPr>
          <p:cNvPr id="106" name="Google Shape;106;p18"/>
          <p:cNvCxnSpPr/>
          <p:nvPr/>
        </p:nvCxnSpPr>
        <p:spPr>
          <a:xfrm rot="10800000" flipH="1">
            <a:off x="3627600" y="1747700"/>
            <a:ext cx="2385300" cy="350400"/>
          </a:xfrm>
          <a:prstGeom prst="straightConnector1">
            <a:avLst/>
          </a:prstGeom>
          <a:noFill/>
          <a:ln w="38100" cap="flat" cmpd="sng">
            <a:solidFill>
              <a:srgbClr val="9900FF"/>
            </a:solidFill>
            <a:prstDash val="solid"/>
            <a:round/>
            <a:headEnd type="none" w="med" len="med"/>
            <a:tailEnd type="triangle" w="med" len="med"/>
          </a:ln>
        </p:spPr>
      </p:cxnSp>
      <p:cxnSp>
        <p:nvCxnSpPr>
          <p:cNvPr id="107" name="Google Shape;107;p18"/>
          <p:cNvCxnSpPr>
            <a:endCxn id="103" idx="1"/>
          </p:cNvCxnSpPr>
          <p:nvPr/>
        </p:nvCxnSpPr>
        <p:spPr>
          <a:xfrm rot="10800000" flipH="1">
            <a:off x="3067450" y="2583875"/>
            <a:ext cx="2847600" cy="458100"/>
          </a:xfrm>
          <a:prstGeom prst="straightConnector1">
            <a:avLst/>
          </a:prstGeom>
          <a:noFill/>
          <a:ln w="38100" cap="flat" cmpd="sng">
            <a:solidFill>
              <a:schemeClr val="dk1"/>
            </a:solidFill>
            <a:prstDash val="solid"/>
            <a:round/>
            <a:headEnd type="none" w="med" len="med"/>
            <a:tailEnd type="triangle" w="med" len="med"/>
          </a:ln>
        </p:spPr>
      </p:cxnSp>
      <p:cxnSp>
        <p:nvCxnSpPr>
          <p:cNvPr id="108" name="Google Shape;108;p18"/>
          <p:cNvCxnSpPr/>
          <p:nvPr/>
        </p:nvCxnSpPr>
        <p:spPr>
          <a:xfrm rot="10800000" flipH="1">
            <a:off x="4882400" y="2832875"/>
            <a:ext cx="1096500" cy="712200"/>
          </a:xfrm>
          <a:prstGeom prst="straightConnector1">
            <a:avLst/>
          </a:prstGeom>
          <a:noFill/>
          <a:ln w="38100" cap="flat" cmpd="sng">
            <a:solidFill>
              <a:schemeClr val="dk1"/>
            </a:solidFill>
            <a:prstDash val="solid"/>
            <a:round/>
            <a:headEnd type="none" w="med" len="med"/>
            <a:tailEnd type="triangle" w="med" len="med"/>
          </a:ln>
        </p:spPr>
      </p:cxnSp>
      <p:cxnSp>
        <p:nvCxnSpPr>
          <p:cNvPr id="109" name="Google Shape;109;p18"/>
          <p:cNvCxnSpPr/>
          <p:nvPr/>
        </p:nvCxnSpPr>
        <p:spPr>
          <a:xfrm rot="10800000" flipH="1">
            <a:off x="4565875" y="3725800"/>
            <a:ext cx="1435800" cy="938400"/>
          </a:xfrm>
          <a:prstGeom prst="straightConnector1">
            <a:avLst/>
          </a:prstGeom>
          <a:noFill/>
          <a:ln w="38100" cap="flat" cmpd="sng">
            <a:solidFill>
              <a:srgbClr val="FFFF00"/>
            </a:solidFill>
            <a:prstDash val="solid"/>
            <a:round/>
            <a:headEnd type="none" w="med" len="med"/>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9"/>
          <p:cNvSpPr txBox="1"/>
          <p:nvPr/>
        </p:nvSpPr>
        <p:spPr>
          <a:xfrm>
            <a:off x="197600" y="238425"/>
            <a:ext cx="4680000" cy="4779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2"/>
              </a:buClr>
              <a:buSzPts val="1100"/>
              <a:buFont typeface="Arial"/>
              <a:buNone/>
            </a:pPr>
            <a:r>
              <a:rPr lang="en" sz="1600" b="1">
                <a:solidFill>
                  <a:schemeClr val="dk2"/>
                </a:solidFill>
                <a:highlight>
                  <a:schemeClr val="lt1"/>
                </a:highlight>
              </a:rPr>
              <a:t>When were you most satisfied in a job? What was it that made you feel that way?</a:t>
            </a:r>
            <a:endParaRPr sz="1600" b="1">
              <a:solidFill>
                <a:schemeClr val="dk2"/>
              </a:solidFill>
              <a:highlight>
                <a:schemeClr val="lt1"/>
              </a:highlight>
            </a:endParaRPr>
          </a:p>
          <a:p>
            <a:pPr marL="0" lvl="0" indent="0" algn="l" rtl="0">
              <a:lnSpc>
                <a:spcPct val="115000"/>
              </a:lnSpc>
              <a:spcBef>
                <a:spcPts val="1200"/>
              </a:spcBef>
              <a:spcAft>
                <a:spcPts val="0"/>
              </a:spcAft>
              <a:buNone/>
            </a:pPr>
            <a:r>
              <a:rPr lang="en" sz="1600" b="1">
                <a:solidFill>
                  <a:schemeClr val="dk2"/>
                </a:solidFill>
                <a:highlight>
                  <a:schemeClr val="lt1"/>
                </a:highlight>
              </a:rPr>
              <a:t/>
            </a:r>
            <a:br>
              <a:rPr lang="en" sz="1600" b="1">
                <a:solidFill>
                  <a:schemeClr val="dk2"/>
                </a:solidFill>
                <a:highlight>
                  <a:schemeClr val="lt1"/>
                </a:highlight>
              </a:rPr>
            </a:br>
            <a:r>
              <a:rPr lang="en" sz="1600" b="1">
                <a:solidFill>
                  <a:schemeClr val="dk2"/>
                </a:solidFill>
                <a:highlight>
                  <a:schemeClr val="lt1"/>
                </a:highlight>
              </a:rPr>
              <a:t>Can you describe a time when your work was criticized? How did you handle it?</a:t>
            </a:r>
            <a:endParaRPr sz="1600" b="1">
              <a:solidFill>
                <a:schemeClr val="dk2"/>
              </a:solidFill>
              <a:highlight>
                <a:schemeClr val="lt1"/>
              </a:highlight>
            </a:endParaRPr>
          </a:p>
          <a:p>
            <a:pPr marL="0" lvl="0" indent="0" algn="l" rtl="0">
              <a:lnSpc>
                <a:spcPct val="115000"/>
              </a:lnSpc>
              <a:spcBef>
                <a:spcPts val="1200"/>
              </a:spcBef>
              <a:spcAft>
                <a:spcPts val="0"/>
              </a:spcAft>
              <a:buClr>
                <a:schemeClr val="dk2"/>
              </a:buClr>
              <a:buSzPts val="1100"/>
              <a:buFont typeface="Arial"/>
              <a:buNone/>
            </a:pPr>
            <a:r>
              <a:rPr lang="en" sz="1600" b="1">
                <a:solidFill>
                  <a:schemeClr val="dk2"/>
                </a:solidFill>
                <a:highlight>
                  <a:schemeClr val="lt1"/>
                </a:highlight>
              </a:rPr>
              <a:t/>
            </a:r>
            <a:br>
              <a:rPr lang="en" sz="1600" b="1">
                <a:solidFill>
                  <a:schemeClr val="dk2"/>
                </a:solidFill>
                <a:highlight>
                  <a:schemeClr val="lt1"/>
                </a:highlight>
              </a:rPr>
            </a:br>
            <a:r>
              <a:rPr lang="en" sz="1600" b="1">
                <a:solidFill>
                  <a:schemeClr val="dk2"/>
                </a:solidFill>
                <a:highlight>
                  <a:schemeClr val="lt1"/>
                </a:highlight>
              </a:rPr>
              <a:t>Do you have experience working with children? If so, explain.</a:t>
            </a:r>
            <a:endParaRPr sz="1600" b="1">
              <a:solidFill>
                <a:schemeClr val="dk2"/>
              </a:solidFill>
              <a:highlight>
                <a:schemeClr val="lt1"/>
              </a:highlight>
            </a:endParaRPr>
          </a:p>
          <a:p>
            <a:pPr marL="0" lvl="0" indent="0" algn="l" rtl="0">
              <a:lnSpc>
                <a:spcPct val="115000"/>
              </a:lnSpc>
              <a:spcBef>
                <a:spcPts val="1200"/>
              </a:spcBef>
              <a:spcAft>
                <a:spcPts val="0"/>
              </a:spcAft>
              <a:buClr>
                <a:schemeClr val="dk2"/>
              </a:buClr>
              <a:buSzPts val="1100"/>
              <a:buFont typeface="Arial"/>
              <a:buNone/>
            </a:pPr>
            <a:r>
              <a:rPr lang="en" sz="1600" b="1">
                <a:solidFill>
                  <a:schemeClr val="dk2"/>
                </a:solidFill>
                <a:highlight>
                  <a:schemeClr val="lt1"/>
                </a:highlight>
              </a:rPr>
              <a:t/>
            </a:r>
            <a:br>
              <a:rPr lang="en" sz="1600" b="1">
                <a:solidFill>
                  <a:schemeClr val="dk2"/>
                </a:solidFill>
                <a:highlight>
                  <a:schemeClr val="lt1"/>
                </a:highlight>
              </a:rPr>
            </a:br>
            <a:r>
              <a:rPr lang="en" sz="1600" b="1">
                <a:solidFill>
                  <a:schemeClr val="dk2"/>
                </a:solidFill>
                <a:highlight>
                  <a:schemeClr val="lt1"/>
                </a:highlight>
              </a:rPr>
              <a:t>How would you describe your computer skills?</a:t>
            </a:r>
            <a:endParaRPr sz="1600" b="1">
              <a:solidFill>
                <a:schemeClr val="dk2"/>
              </a:solidFill>
              <a:highlight>
                <a:schemeClr val="lt1"/>
              </a:highlight>
            </a:endParaRPr>
          </a:p>
          <a:p>
            <a:pPr marL="0" lvl="0" indent="0" algn="l" rtl="0">
              <a:lnSpc>
                <a:spcPct val="115000"/>
              </a:lnSpc>
              <a:spcBef>
                <a:spcPts val="1200"/>
              </a:spcBef>
              <a:spcAft>
                <a:spcPts val="0"/>
              </a:spcAft>
              <a:buClr>
                <a:schemeClr val="dk2"/>
              </a:buClr>
              <a:buSzPts val="1100"/>
              <a:buFont typeface="Arial"/>
              <a:buNone/>
            </a:pPr>
            <a:r>
              <a:rPr lang="en" sz="1600" b="1">
                <a:solidFill>
                  <a:schemeClr val="dk2"/>
                </a:solidFill>
                <a:highlight>
                  <a:schemeClr val="lt1"/>
                </a:highlight>
              </a:rPr>
              <a:t/>
            </a:r>
            <a:br>
              <a:rPr lang="en" sz="1600" b="1">
                <a:solidFill>
                  <a:schemeClr val="dk2"/>
                </a:solidFill>
                <a:highlight>
                  <a:schemeClr val="lt1"/>
                </a:highlight>
              </a:rPr>
            </a:br>
            <a:r>
              <a:rPr lang="en" sz="1600" b="1">
                <a:solidFill>
                  <a:schemeClr val="dk2"/>
                </a:solidFill>
                <a:highlight>
                  <a:schemeClr val="lt1"/>
                </a:highlight>
              </a:rPr>
              <a:t>Any questions about this position or the library?</a:t>
            </a:r>
            <a:endParaRPr sz="1600" b="1">
              <a:solidFill>
                <a:schemeClr val="dk2"/>
              </a:solidFill>
              <a:highlight>
                <a:schemeClr val="lt1"/>
              </a:highlight>
            </a:endParaRPr>
          </a:p>
          <a:p>
            <a:pPr marL="0" lvl="0" indent="0" algn="l" rtl="0">
              <a:spcBef>
                <a:spcPts val="0"/>
              </a:spcBef>
              <a:spcAft>
                <a:spcPts val="0"/>
              </a:spcAft>
              <a:buNone/>
            </a:pPr>
            <a:endParaRPr sz="1800">
              <a:solidFill>
                <a:schemeClr val="dk2"/>
              </a:solidFill>
              <a:latin typeface="Lato"/>
              <a:ea typeface="Lato"/>
              <a:cs typeface="Lato"/>
              <a:sym typeface="Lato"/>
            </a:endParaRPr>
          </a:p>
        </p:txBody>
      </p:sp>
      <p:sp>
        <p:nvSpPr>
          <p:cNvPr id="115" name="Google Shape;115;p19"/>
          <p:cNvSpPr txBox="1"/>
          <p:nvPr/>
        </p:nvSpPr>
        <p:spPr>
          <a:xfrm>
            <a:off x="5915050" y="282575"/>
            <a:ext cx="3035400" cy="460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FFFF00"/>
                </a:solidFill>
                <a:highlight>
                  <a:schemeClr val="lt1"/>
                </a:highlight>
                <a:latin typeface="Lato"/>
                <a:ea typeface="Lato"/>
                <a:cs typeface="Lato"/>
                <a:sym typeface="Lato"/>
              </a:rPr>
              <a:t>What is your past work record?</a:t>
            </a:r>
            <a:endParaRPr sz="1800" b="1">
              <a:solidFill>
                <a:srgbClr val="FFFF00"/>
              </a:solidFill>
              <a:highlight>
                <a:schemeClr val="lt1"/>
              </a:highlight>
              <a:latin typeface="Lato"/>
              <a:ea typeface="Lato"/>
              <a:cs typeface="Lato"/>
              <a:sym typeface="Lato"/>
            </a:endParaRPr>
          </a:p>
          <a:p>
            <a:pPr marL="0" lvl="0" indent="0" algn="l" rtl="0">
              <a:spcBef>
                <a:spcPts val="0"/>
              </a:spcBef>
              <a:spcAft>
                <a:spcPts val="0"/>
              </a:spcAft>
              <a:buNone/>
            </a:pPr>
            <a:endParaRPr sz="1800" b="1">
              <a:solidFill>
                <a:schemeClr val="dk1"/>
              </a:solidFill>
              <a:latin typeface="Lato"/>
              <a:ea typeface="Lato"/>
              <a:cs typeface="Lato"/>
              <a:sym typeface="Lato"/>
            </a:endParaRPr>
          </a:p>
          <a:p>
            <a:pPr marL="0" lvl="0" indent="0" algn="l" rtl="0">
              <a:spcBef>
                <a:spcPts val="0"/>
              </a:spcBef>
              <a:spcAft>
                <a:spcPts val="0"/>
              </a:spcAft>
              <a:buNone/>
            </a:pPr>
            <a:r>
              <a:rPr lang="en" sz="1800" b="1">
                <a:solidFill>
                  <a:schemeClr val="dk1"/>
                </a:solidFill>
                <a:latin typeface="Lato"/>
                <a:ea typeface="Lato"/>
                <a:cs typeface="Lato"/>
                <a:sym typeface="Lato"/>
              </a:rPr>
              <a:t>What are you like as an employee?</a:t>
            </a:r>
            <a:endParaRPr sz="1800" b="1">
              <a:solidFill>
                <a:schemeClr val="dk1"/>
              </a:solidFill>
              <a:latin typeface="Lato"/>
              <a:ea typeface="Lato"/>
              <a:cs typeface="Lato"/>
              <a:sym typeface="Lato"/>
            </a:endParaRPr>
          </a:p>
          <a:p>
            <a:pPr marL="0" lvl="0" indent="0" algn="l" rtl="0">
              <a:spcBef>
                <a:spcPts val="0"/>
              </a:spcBef>
              <a:spcAft>
                <a:spcPts val="0"/>
              </a:spcAft>
              <a:buNone/>
            </a:pPr>
            <a:endParaRPr sz="1800" b="1">
              <a:solidFill>
                <a:schemeClr val="dk1"/>
              </a:solidFill>
              <a:latin typeface="Lato"/>
              <a:ea typeface="Lato"/>
              <a:cs typeface="Lato"/>
              <a:sym typeface="Lato"/>
            </a:endParaRPr>
          </a:p>
          <a:p>
            <a:pPr marL="0" lvl="0" indent="0" algn="l" rtl="0">
              <a:spcBef>
                <a:spcPts val="0"/>
              </a:spcBef>
              <a:spcAft>
                <a:spcPts val="0"/>
              </a:spcAft>
              <a:buNone/>
            </a:pPr>
            <a:r>
              <a:rPr lang="en" sz="1800" b="1">
                <a:solidFill>
                  <a:srgbClr val="00FF00"/>
                </a:solidFill>
                <a:latin typeface="Lato"/>
                <a:ea typeface="Lato"/>
                <a:cs typeface="Lato"/>
                <a:sym typeface="Lato"/>
              </a:rPr>
              <a:t>What skills do you have?</a:t>
            </a:r>
            <a:endParaRPr sz="1800" b="1">
              <a:solidFill>
                <a:srgbClr val="00FF00"/>
              </a:solidFill>
              <a:latin typeface="Lato"/>
              <a:ea typeface="Lato"/>
              <a:cs typeface="Lato"/>
              <a:sym typeface="Lato"/>
            </a:endParaRPr>
          </a:p>
          <a:p>
            <a:pPr marL="0" lvl="0" indent="0" algn="l" rtl="0">
              <a:spcBef>
                <a:spcPts val="0"/>
              </a:spcBef>
              <a:spcAft>
                <a:spcPts val="0"/>
              </a:spcAft>
              <a:buNone/>
            </a:pPr>
            <a:endParaRPr sz="1800" b="1">
              <a:solidFill>
                <a:srgbClr val="0000FF"/>
              </a:solidFill>
              <a:latin typeface="Lato"/>
              <a:ea typeface="Lato"/>
              <a:cs typeface="Lato"/>
              <a:sym typeface="Lato"/>
            </a:endParaRPr>
          </a:p>
          <a:p>
            <a:pPr marL="0" lvl="0" indent="0" algn="l" rtl="0">
              <a:spcBef>
                <a:spcPts val="0"/>
              </a:spcBef>
              <a:spcAft>
                <a:spcPts val="0"/>
              </a:spcAft>
              <a:buNone/>
            </a:pPr>
            <a:r>
              <a:rPr lang="en" sz="1800" b="1">
                <a:solidFill>
                  <a:srgbClr val="FF00FF"/>
                </a:solidFill>
                <a:highlight>
                  <a:schemeClr val="lt1"/>
                </a:highlight>
                <a:latin typeface="Lato"/>
                <a:ea typeface="Lato"/>
                <a:cs typeface="Lato"/>
                <a:sym typeface="Lato"/>
              </a:rPr>
              <a:t>What do you need to know about us?</a:t>
            </a:r>
            <a:endParaRPr sz="1800" b="1">
              <a:solidFill>
                <a:srgbClr val="FF00FF"/>
              </a:solidFill>
              <a:highlight>
                <a:schemeClr val="lt1"/>
              </a:highlight>
              <a:latin typeface="Lato"/>
              <a:ea typeface="Lato"/>
              <a:cs typeface="Lato"/>
              <a:sym typeface="Lato"/>
            </a:endParaRPr>
          </a:p>
          <a:p>
            <a:pPr marL="0" lvl="0" indent="0" algn="l" rtl="0">
              <a:spcBef>
                <a:spcPts val="0"/>
              </a:spcBef>
              <a:spcAft>
                <a:spcPts val="0"/>
              </a:spcAft>
              <a:buNone/>
            </a:pPr>
            <a:endParaRPr sz="1800" b="1">
              <a:solidFill>
                <a:srgbClr val="0000FF"/>
              </a:solidFill>
              <a:latin typeface="Lato"/>
              <a:ea typeface="Lato"/>
              <a:cs typeface="Lato"/>
              <a:sym typeface="Lato"/>
            </a:endParaRPr>
          </a:p>
        </p:txBody>
      </p:sp>
      <p:cxnSp>
        <p:nvCxnSpPr>
          <p:cNvPr id="116" name="Google Shape;116;p19"/>
          <p:cNvCxnSpPr/>
          <p:nvPr/>
        </p:nvCxnSpPr>
        <p:spPr>
          <a:xfrm rot="10800000" flipH="1">
            <a:off x="4160075" y="624750"/>
            <a:ext cx="1766100" cy="154500"/>
          </a:xfrm>
          <a:prstGeom prst="straightConnector1">
            <a:avLst/>
          </a:prstGeom>
          <a:noFill/>
          <a:ln w="38100" cap="flat" cmpd="sng">
            <a:solidFill>
              <a:srgbClr val="FFFF00"/>
            </a:solidFill>
            <a:prstDash val="solid"/>
            <a:round/>
            <a:headEnd type="none" w="med" len="med"/>
            <a:tailEnd type="triangle" w="med" len="med"/>
          </a:ln>
        </p:spPr>
      </p:cxnSp>
      <p:cxnSp>
        <p:nvCxnSpPr>
          <p:cNvPr id="117" name="Google Shape;117;p19"/>
          <p:cNvCxnSpPr/>
          <p:nvPr/>
        </p:nvCxnSpPr>
        <p:spPr>
          <a:xfrm rot="10800000" flipH="1">
            <a:off x="3773800" y="1386200"/>
            <a:ext cx="2229600" cy="342300"/>
          </a:xfrm>
          <a:prstGeom prst="straightConnector1">
            <a:avLst/>
          </a:prstGeom>
          <a:noFill/>
          <a:ln w="38100" cap="flat" cmpd="sng">
            <a:solidFill>
              <a:schemeClr val="dk1"/>
            </a:solidFill>
            <a:prstDash val="solid"/>
            <a:round/>
            <a:headEnd type="none" w="med" len="med"/>
            <a:tailEnd type="triangle" w="med" len="med"/>
          </a:ln>
        </p:spPr>
      </p:cxnSp>
      <p:cxnSp>
        <p:nvCxnSpPr>
          <p:cNvPr id="118" name="Google Shape;118;p19"/>
          <p:cNvCxnSpPr/>
          <p:nvPr/>
        </p:nvCxnSpPr>
        <p:spPr>
          <a:xfrm rot="10800000" flipH="1">
            <a:off x="3133750" y="2199775"/>
            <a:ext cx="2766000" cy="714000"/>
          </a:xfrm>
          <a:prstGeom prst="straightConnector1">
            <a:avLst/>
          </a:prstGeom>
          <a:noFill/>
          <a:ln w="38100" cap="flat" cmpd="sng">
            <a:solidFill>
              <a:srgbClr val="00FF00"/>
            </a:solidFill>
            <a:prstDash val="solid"/>
            <a:round/>
            <a:headEnd type="none" w="med" len="med"/>
            <a:tailEnd type="triangle" w="med" len="med"/>
          </a:ln>
        </p:spPr>
      </p:cxnSp>
      <p:cxnSp>
        <p:nvCxnSpPr>
          <p:cNvPr id="119" name="Google Shape;119;p19"/>
          <p:cNvCxnSpPr/>
          <p:nvPr/>
        </p:nvCxnSpPr>
        <p:spPr>
          <a:xfrm rot="10800000" flipH="1">
            <a:off x="4027750" y="2313000"/>
            <a:ext cx="1928700" cy="1356900"/>
          </a:xfrm>
          <a:prstGeom prst="straightConnector1">
            <a:avLst/>
          </a:prstGeom>
          <a:noFill/>
          <a:ln w="38100" cap="flat" cmpd="sng">
            <a:solidFill>
              <a:srgbClr val="00FF00"/>
            </a:solidFill>
            <a:prstDash val="solid"/>
            <a:round/>
            <a:headEnd type="none" w="med" len="med"/>
            <a:tailEnd type="triangle" w="med" len="med"/>
          </a:ln>
        </p:spPr>
      </p:cxnSp>
      <p:cxnSp>
        <p:nvCxnSpPr>
          <p:cNvPr id="120" name="Google Shape;120;p19"/>
          <p:cNvCxnSpPr/>
          <p:nvPr/>
        </p:nvCxnSpPr>
        <p:spPr>
          <a:xfrm rot="10800000" flipH="1">
            <a:off x="4314600" y="2934500"/>
            <a:ext cx="1630500" cy="1443000"/>
          </a:xfrm>
          <a:prstGeom prst="straightConnector1">
            <a:avLst/>
          </a:prstGeom>
          <a:noFill/>
          <a:ln w="38100" cap="flat" cmpd="sng">
            <a:solidFill>
              <a:srgbClr val="FF00FF"/>
            </a:solidFill>
            <a:prstDash val="solid"/>
            <a:round/>
            <a:headEnd type="none" w="med" len="med"/>
            <a:tailEnd type="triangl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xfrm>
            <a:off x="303125" y="410375"/>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Mock Interview</a:t>
            </a:r>
            <a:endParaRPr/>
          </a:p>
        </p:txBody>
      </p:sp>
      <p:sp>
        <p:nvSpPr>
          <p:cNvPr id="126" name="Google Shape;126;p20"/>
          <p:cNvSpPr txBox="1">
            <a:spLocks noGrp="1"/>
          </p:cNvSpPr>
          <p:nvPr>
            <p:ph type="body" idx="1"/>
          </p:nvPr>
        </p:nvSpPr>
        <p:spPr>
          <a:xfrm>
            <a:off x="303125" y="1045775"/>
            <a:ext cx="8503800" cy="355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latin typeface="Arial"/>
                <a:ea typeface="Arial"/>
                <a:cs typeface="Arial"/>
                <a:sym typeface="Arial"/>
              </a:rPr>
              <a:t>Tell me a little about you and your past work responsibilities.</a:t>
            </a:r>
            <a:endParaRPr i="1">
              <a:latin typeface="Arial"/>
              <a:ea typeface="Arial"/>
              <a:cs typeface="Arial"/>
              <a:sym typeface="Arial"/>
            </a:endParaRPr>
          </a:p>
          <a:p>
            <a:pPr marL="0" lvl="0" indent="0" algn="l" rtl="0">
              <a:spcBef>
                <a:spcPts val="0"/>
              </a:spcBef>
              <a:spcAft>
                <a:spcPts val="0"/>
              </a:spcAft>
              <a:buNone/>
            </a:pPr>
            <a:endParaRPr i="1">
              <a:latin typeface="Arial"/>
              <a:ea typeface="Arial"/>
              <a:cs typeface="Arial"/>
              <a:sym typeface="Arial"/>
            </a:endParaRPr>
          </a:p>
          <a:p>
            <a:pPr marL="0" lvl="0" indent="0" algn="l" rtl="0">
              <a:spcBef>
                <a:spcPts val="0"/>
              </a:spcBef>
              <a:spcAft>
                <a:spcPts val="0"/>
              </a:spcAft>
              <a:buNone/>
            </a:pPr>
            <a:r>
              <a:rPr lang="en" sz="1300"/>
              <a:t>Focus on things that connect to the job you want</a:t>
            </a:r>
            <a:endParaRPr sz="1300"/>
          </a:p>
          <a:p>
            <a:pPr marL="0" lvl="0" indent="0" algn="l" rtl="0">
              <a:spcBef>
                <a:spcPts val="1200"/>
              </a:spcBef>
              <a:spcAft>
                <a:spcPts val="0"/>
              </a:spcAft>
              <a:buNone/>
            </a:pPr>
            <a:r>
              <a:rPr lang="en" sz="1300"/>
              <a:t>Be honest.  This may be your first real job ever.  Say so, and then explain why you are still a great candidate!</a:t>
            </a:r>
            <a:endParaRPr sz="1300"/>
          </a:p>
          <a:p>
            <a:pPr marL="457200" lvl="0" indent="-311150" algn="l" rtl="0">
              <a:spcBef>
                <a:spcPts val="1200"/>
              </a:spcBef>
              <a:spcAft>
                <a:spcPts val="0"/>
              </a:spcAft>
              <a:buSzPts val="1300"/>
              <a:buChar char="●"/>
            </a:pPr>
            <a:r>
              <a:rPr lang="en" sz="1300"/>
              <a:t>Do you regularly cook meals for your family?  Great!  You know how to follow written instructions.</a:t>
            </a:r>
            <a:endParaRPr sz="1300"/>
          </a:p>
          <a:p>
            <a:pPr marL="457200" lvl="0" indent="-311150" algn="l" rtl="0">
              <a:spcBef>
                <a:spcPts val="1200"/>
              </a:spcBef>
              <a:spcAft>
                <a:spcPts val="0"/>
              </a:spcAft>
              <a:buSzPts val="1300"/>
              <a:buChar char="●"/>
            </a:pPr>
            <a:r>
              <a:rPr lang="en" sz="1300"/>
              <a:t>Do you babysit?  Great!  Parents trust you with their kids and you know how to work with younger ages.</a:t>
            </a:r>
            <a:endParaRPr sz="1300"/>
          </a:p>
          <a:p>
            <a:pPr marL="457200" lvl="0" indent="-311150" algn="l" rtl="0">
              <a:spcBef>
                <a:spcPts val="1200"/>
              </a:spcBef>
              <a:spcAft>
                <a:spcPts val="0"/>
              </a:spcAft>
              <a:buSzPts val="1300"/>
              <a:buChar char="●"/>
            </a:pPr>
            <a:r>
              <a:rPr lang="en" sz="1300"/>
              <a:t>Do you take out the trash without being reminded?   You can remember instructions and don’t need someone to check up on you to get your work done.</a:t>
            </a:r>
            <a:endParaRPr sz="1300"/>
          </a:p>
          <a:p>
            <a:pPr marL="457200" lvl="0" indent="-311150" algn="l" rtl="0">
              <a:spcBef>
                <a:spcPts val="1200"/>
              </a:spcBef>
              <a:spcAft>
                <a:spcPts val="0"/>
              </a:spcAft>
              <a:buSzPts val="1300"/>
              <a:buChar char="●"/>
            </a:pPr>
            <a:r>
              <a:rPr lang="en" sz="1300"/>
              <a:t>Do you act in school plays/play sports?  You can remember your lines/team plays, work with a group, follow instructions of a director/coach.</a:t>
            </a:r>
            <a:endParaRPr sz="1300"/>
          </a:p>
          <a:p>
            <a:pPr marL="457200" lvl="0" indent="-311150" algn="l" rtl="0">
              <a:spcBef>
                <a:spcPts val="1200"/>
              </a:spcBef>
              <a:spcAft>
                <a:spcPts val="1200"/>
              </a:spcAft>
              <a:buSzPts val="1300"/>
              <a:buChar char="●"/>
            </a:pPr>
            <a:r>
              <a:rPr lang="en" sz="1300"/>
              <a:t>Do you volunteer?  Shows you care about your community and are willing to work.</a:t>
            </a:r>
            <a:endParaRPr sz="13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1"/>
          <p:cNvSpPr txBox="1">
            <a:spLocks noGrp="1"/>
          </p:cNvSpPr>
          <p:nvPr>
            <p:ph type="title"/>
          </p:nvPr>
        </p:nvSpPr>
        <p:spPr>
          <a:xfrm>
            <a:off x="303125" y="410375"/>
            <a:ext cx="6321600" cy="63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Mock Interview</a:t>
            </a:r>
            <a:endParaRPr/>
          </a:p>
        </p:txBody>
      </p:sp>
      <p:sp>
        <p:nvSpPr>
          <p:cNvPr id="132" name="Google Shape;132;p21"/>
          <p:cNvSpPr txBox="1">
            <a:spLocks noGrp="1"/>
          </p:cNvSpPr>
          <p:nvPr>
            <p:ph type="body" idx="1"/>
          </p:nvPr>
        </p:nvSpPr>
        <p:spPr>
          <a:xfrm>
            <a:off x="303125" y="1045775"/>
            <a:ext cx="4044600" cy="355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sz="1500" i="1">
                <a:latin typeface="Arial"/>
                <a:ea typeface="Arial"/>
                <a:cs typeface="Arial"/>
                <a:sym typeface="Arial"/>
              </a:rPr>
              <a:t>What interested you in being a clerk?</a:t>
            </a:r>
            <a:endParaRPr sz="1800" i="1">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None/>
            </a:pPr>
            <a:r>
              <a:rPr lang="en" sz="1500">
                <a:latin typeface="Arial"/>
                <a:ea typeface="Arial"/>
                <a:cs typeface="Arial"/>
                <a:sym typeface="Arial"/>
              </a:rPr>
              <a:t>Bad answer: </a:t>
            </a:r>
            <a:r>
              <a:rPr lang="en" sz="1500" i="1">
                <a:latin typeface="Arial"/>
                <a:ea typeface="Arial"/>
                <a:cs typeface="Arial"/>
                <a:sym typeface="Arial"/>
              </a:rPr>
              <a:t>My parents told me I have to get a job.</a:t>
            </a:r>
            <a:r>
              <a:rPr lang="en" sz="1500">
                <a:latin typeface="Arial"/>
                <a:ea typeface="Arial"/>
                <a:cs typeface="Arial"/>
                <a:sym typeface="Arial"/>
              </a:rPr>
              <a:t>  </a:t>
            </a:r>
            <a:endParaRPr sz="1500">
              <a:latin typeface="Arial"/>
              <a:ea typeface="Arial"/>
              <a:cs typeface="Arial"/>
              <a:sym typeface="Arial"/>
            </a:endParaRPr>
          </a:p>
          <a:p>
            <a:pPr marL="0" lvl="0" indent="0" algn="l" rtl="0">
              <a:spcBef>
                <a:spcPts val="0"/>
              </a:spcBef>
              <a:spcAft>
                <a:spcPts val="0"/>
              </a:spcAft>
              <a:buNone/>
            </a:pPr>
            <a:endParaRPr sz="1500">
              <a:latin typeface="Arial"/>
              <a:ea typeface="Arial"/>
              <a:cs typeface="Arial"/>
              <a:sym typeface="Arial"/>
            </a:endParaRPr>
          </a:p>
          <a:p>
            <a:pPr marL="0" lvl="0" indent="0" algn="l" rtl="0">
              <a:spcBef>
                <a:spcPts val="0"/>
              </a:spcBef>
              <a:spcAft>
                <a:spcPts val="0"/>
              </a:spcAft>
              <a:buClr>
                <a:schemeClr val="dk2"/>
              </a:buClr>
              <a:buSzPts val="1100"/>
              <a:buFont typeface="Arial"/>
              <a:buNone/>
            </a:pPr>
            <a:r>
              <a:rPr lang="en" sz="1500">
                <a:latin typeface="Arial"/>
                <a:ea typeface="Arial"/>
                <a:cs typeface="Arial"/>
                <a:sym typeface="Arial"/>
              </a:rPr>
              <a:t>This tells the interviewer you have no interest in their company and you’re only here because you have to be.  They are going to assume that your attitude will be bad and you won’t try very hard.</a:t>
            </a:r>
            <a:endParaRPr sz="1500">
              <a:latin typeface="Arial"/>
              <a:ea typeface="Arial"/>
              <a:cs typeface="Arial"/>
              <a:sym typeface="Arial"/>
            </a:endParaRPr>
          </a:p>
          <a:p>
            <a:pPr marL="0" lvl="0" indent="0" algn="l" rtl="0">
              <a:spcBef>
                <a:spcPts val="0"/>
              </a:spcBef>
              <a:spcAft>
                <a:spcPts val="0"/>
              </a:spcAft>
              <a:buClr>
                <a:schemeClr val="dk2"/>
              </a:buClr>
              <a:buSzPts val="1100"/>
              <a:buFont typeface="Arial"/>
              <a:buNone/>
            </a:pPr>
            <a:endParaRPr sz="1100">
              <a:latin typeface="Arial"/>
              <a:ea typeface="Arial"/>
              <a:cs typeface="Arial"/>
              <a:sym typeface="Arial"/>
            </a:endParaRPr>
          </a:p>
          <a:p>
            <a:pPr marL="0" lvl="0" indent="0" algn="l" rtl="0">
              <a:spcBef>
                <a:spcPts val="0"/>
              </a:spcBef>
              <a:spcAft>
                <a:spcPts val="1200"/>
              </a:spcAft>
              <a:buNone/>
            </a:pPr>
            <a:endParaRPr sz="1300"/>
          </a:p>
        </p:txBody>
      </p:sp>
      <p:pic>
        <p:nvPicPr>
          <p:cNvPr id="133" name="Google Shape;133;p21"/>
          <p:cNvPicPr preferRelativeResize="0"/>
          <p:nvPr/>
        </p:nvPicPr>
        <p:blipFill>
          <a:blip r:embed="rId3">
            <a:alphaModFix/>
          </a:blip>
          <a:stretch>
            <a:fillRect/>
          </a:stretch>
        </p:blipFill>
        <p:spPr>
          <a:xfrm>
            <a:off x="4623675" y="423188"/>
            <a:ext cx="4297124" cy="4297124"/>
          </a:xfrm>
          <a:prstGeom prst="rect">
            <a:avLst/>
          </a:prstGeom>
          <a:noFill/>
          <a:ln>
            <a:noFill/>
          </a:ln>
        </p:spPr>
      </p:pic>
    </p:spTree>
  </p:cSld>
  <p:clrMapOvr>
    <a:masterClrMapping/>
  </p:clrMapOvr>
</p:sld>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1410</Words>
  <Application>Microsoft Office PowerPoint</Application>
  <PresentationFormat>On-screen Show (16:9)</PresentationFormat>
  <Paragraphs>143</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Raleway</vt:lpstr>
      <vt:lpstr>Lato</vt:lpstr>
      <vt:lpstr>Arial</vt:lpstr>
      <vt:lpstr>Swiss</vt:lpstr>
      <vt:lpstr>Future Librarians of NMPL: Mock Interview</vt:lpstr>
      <vt:lpstr>Interview</vt:lpstr>
      <vt:lpstr>Opportunity to find out:  Who you will be working with  What you will be doing  What you will be paid  When you would start/hear back  Why they need to hire someone</vt:lpstr>
      <vt:lpstr>Sell yourself!</vt:lpstr>
      <vt:lpstr>PowerPoint Presentation</vt:lpstr>
      <vt:lpstr>PowerPoint Presentation</vt:lpstr>
      <vt:lpstr>PowerPoint Presentation</vt:lpstr>
      <vt:lpstr>Mock Interview</vt:lpstr>
      <vt:lpstr>Mock Interview</vt:lpstr>
      <vt:lpstr>Mock Interview</vt:lpstr>
      <vt:lpstr>Mock Interview</vt:lpstr>
      <vt:lpstr>Mock Interview</vt:lpstr>
      <vt:lpstr>Mock Interview</vt:lpstr>
      <vt:lpstr>Mock Interview</vt:lpstr>
      <vt:lpstr>Mock Interview</vt:lpstr>
      <vt:lpstr>Mock Interview</vt:lpstr>
      <vt:lpstr>Let’s Interview!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 Librarians of NMPL: Mock Interview</dc:title>
  <dc:creator>Sarah Morbitzer</dc:creator>
  <cp:lastModifiedBy>Sarah Morbitzer</cp:lastModifiedBy>
  <cp:revision>1</cp:revision>
  <dcterms:modified xsi:type="dcterms:W3CDTF">2026-06-09T18:41:50Z</dcterms:modified>
</cp:coreProperties>
</file>