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embeddedFontLst>
    <p:embeddedFont>
      <p:font typeface="La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164a4ab55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164a4ab55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164a4ab556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164a4ab556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164a4ab556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164a4ab556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164a4ab556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164a4ab556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164a4ab556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164a4ab556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164a4ab556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164a4ab556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164a4ab556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164a4ab556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164a4ab556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164a4ab556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164a4ab556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164a4ab556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164a4ab556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164a4ab556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164a4ab55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164a4ab55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164a4ab556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164a4ab556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164a4ab556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164a4ab556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164a4ab556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164a4ab556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164a4ab556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164a4ab556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164a4ab556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164a4ab556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164a4ab556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164a4ab556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164a4ab556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164a4ab556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164a4ab556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164a4ab556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164a4ab55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164a4ab55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164a4ab556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164a4ab55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164a4ab55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164a4ab55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164a4ab556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164a4ab556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164a4ab556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164a4ab556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164a4ab55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164a4ab55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164a4ab55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164a4ab55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first 1 minute 40 seconds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164a4ab55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164a4ab55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dk1"/>
                </a:solidFill>
              </a:rPr>
              <a:t>Describe your relationship with books when you were growing up.</a:t>
            </a:r>
            <a:endParaRPr sz="1000">
              <a:solidFill>
                <a:schemeClr val="dk1"/>
              </a:solidFill>
            </a:endParaRPr>
          </a:p>
          <a:p>
            <a:pPr marL="0" lvl="0" indent="0" algn="l" rtl="0">
              <a:lnSpc>
                <a:spcPct val="115000"/>
              </a:lnSpc>
              <a:spcBef>
                <a:spcPts val="0"/>
              </a:spcBef>
              <a:spcAft>
                <a:spcPts val="0"/>
              </a:spcAft>
              <a:buNone/>
            </a:pPr>
            <a:r>
              <a:rPr lang="en" sz="1000">
                <a:solidFill>
                  <a:schemeClr val="dk1"/>
                </a:solidFill>
              </a:rPr>
              <a:t>We usually hear about the negative aspects of reading and Dyslexia (Ex: Dyslexia means you can’t read, you can’t enjoy books). Do you have some positive associations with reading and dyslexia?</a:t>
            </a:r>
            <a:endParaRPr sz="1000">
              <a:solidFill>
                <a:schemeClr val="dk1"/>
              </a:solidFill>
            </a:endParaRPr>
          </a:p>
          <a:p>
            <a:pPr marL="0" lvl="0" indent="0" algn="l" rtl="0">
              <a:lnSpc>
                <a:spcPct val="115000"/>
              </a:lnSpc>
              <a:spcBef>
                <a:spcPts val="0"/>
              </a:spcBef>
              <a:spcAft>
                <a:spcPts val="0"/>
              </a:spcAft>
              <a:buNone/>
            </a:pPr>
            <a:r>
              <a:rPr lang="en" sz="1000">
                <a:solidFill>
                  <a:schemeClr val="dk1"/>
                </a:solidFill>
              </a:rPr>
              <a:t>Projects</a:t>
            </a:r>
            <a:endParaRPr sz="10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164a4ab556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164a4ab55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First 2.5 minutes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164a4ab55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164a4ab55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164a4ab556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164a4ab55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164a4ab55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164a4ab55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Subvocalization"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yH5Ds4_0lO8"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popgoesthepage.princeton.edu/the-dyslexic-libraria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d4VRjQnBoWM"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nman.biblionix.com/catalo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descr="Books HD | Books HD | Abhi Sharma | Flickr"/>
          <p:cNvPicPr preferRelativeResize="0"/>
          <p:nvPr/>
        </p:nvPicPr>
        <p:blipFill>
          <a:blip r:embed="rId3">
            <a:alphaModFix/>
          </a:blip>
          <a:stretch>
            <a:fillRect/>
          </a:stretch>
        </p:blipFill>
        <p:spPr>
          <a:xfrm>
            <a:off x="710600" y="0"/>
            <a:ext cx="7722801" cy="5143501"/>
          </a:xfrm>
          <a:prstGeom prst="rect">
            <a:avLst/>
          </a:prstGeom>
          <a:noFill/>
          <a:ln>
            <a:noFill/>
          </a:ln>
        </p:spPr>
      </p:pic>
      <p:sp>
        <p:nvSpPr>
          <p:cNvPr id="55" name="Google Shape;55;p13"/>
          <p:cNvSpPr/>
          <p:nvPr/>
        </p:nvSpPr>
        <p:spPr>
          <a:xfrm>
            <a:off x="1248575" y="1908600"/>
            <a:ext cx="6580800" cy="1766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Future Librarians 2.0</a:t>
            </a:r>
            <a:endParaRPr/>
          </a:p>
        </p:txBody>
      </p:sp>
      <p:sp>
        <p:nvSpPr>
          <p:cNvPr id="57" name="Google Shape;57;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The Card Catalog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Bingo!</a:t>
            </a:r>
            <a:endParaRPr/>
          </a:p>
        </p:txBody>
      </p:sp>
      <p:pic>
        <p:nvPicPr>
          <p:cNvPr id="116" name="Google Shape;116;p22"/>
          <p:cNvPicPr preferRelativeResize="0"/>
          <p:nvPr/>
        </p:nvPicPr>
        <p:blipFill rotWithShape="1">
          <a:blip r:embed="rId3">
            <a:alphaModFix/>
          </a:blip>
          <a:srcRect b="11324"/>
          <a:stretch/>
        </p:blipFill>
        <p:spPr>
          <a:xfrm>
            <a:off x="1976775" y="1395275"/>
            <a:ext cx="5190452" cy="33881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chemeClr val="dk1"/>
              </a:buClr>
              <a:buSzPts val="2100"/>
              <a:buChar char="●"/>
            </a:pPr>
            <a:r>
              <a:rPr lang="en" sz="2100">
                <a:solidFill>
                  <a:schemeClr val="dk1"/>
                </a:solidFill>
              </a:rPr>
              <a:t>Title - must provide Availability</a:t>
            </a:r>
            <a:endParaRPr sz="2100">
              <a:solidFill>
                <a:schemeClr val="dk1"/>
              </a:solidFill>
            </a:endParaRPr>
          </a:p>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Author - must provide Title</a:t>
            </a:r>
            <a:endParaRPr sz="2100">
              <a:solidFill>
                <a:schemeClr val="dk1"/>
              </a:solidFill>
            </a:endParaRPr>
          </a:p>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Series - must provide Call Number</a:t>
            </a:r>
            <a:endParaRPr sz="2100">
              <a:solidFill>
                <a:schemeClr val="dk1"/>
              </a:solidFill>
            </a:endParaRPr>
          </a:p>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Subject - must provide Sublocation</a:t>
            </a:r>
            <a:endParaRPr sz="27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 survived</a:t>
            </a:r>
            <a:endParaRPr/>
          </a:p>
        </p:txBody>
      </p:sp>
      <p:sp>
        <p:nvSpPr>
          <p:cNvPr id="127" name="Google Shape;127;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Series - must provide Call Number</a:t>
            </a:r>
            <a:endParaRPr sz="2100" b="1">
              <a:solidFill>
                <a:srgbClr val="0000FF"/>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Silver Chair</a:t>
            </a:r>
            <a:endParaRPr/>
          </a:p>
        </p:txBody>
      </p:sp>
      <p:sp>
        <p:nvSpPr>
          <p:cNvPr id="133" name="Google Shape;133;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Title - must provide Availability</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Barbara Park</a:t>
            </a:r>
            <a:endParaRPr/>
          </a:p>
          <a:p>
            <a:pPr marL="0" lvl="0" indent="0" algn="l" rtl="0">
              <a:spcBef>
                <a:spcPts val="0"/>
              </a:spcBef>
              <a:spcAft>
                <a:spcPts val="0"/>
              </a:spcAft>
              <a:buNone/>
            </a:pPr>
            <a:endParaRPr/>
          </a:p>
        </p:txBody>
      </p:sp>
      <p:sp>
        <p:nvSpPr>
          <p:cNvPr id="139" name="Google Shape;139;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My Mexican Kitchen</a:t>
            </a:r>
            <a:endParaRPr/>
          </a:p>
          <a:p>
            <a:pPr marL="0" lvl="0" indent="0" algn="l" rtl="0">
              <a:spcBef>
                <a:spcPts val="0"/>
              </a:spcBef>
              <a:spcAft>
                <a:spcPts val="0"/>
              </a:spcAft>
              <a:buNone/>
            </a:pPr>
            <a:endParaRPr/>
          </a:p>
        </p:txBody>
      </p:sp>
      <p:sp>
        <p:nvSpPr>
          <p:cNvPr id="145" name="Google Shape;145;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Title - must provide Availability</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Maya and the Rising Dark</a:t>
            </a:r>
            <a:endParaRPr/>
          </a:p>
        </p:txBody>
      </p:sp>
      <p:sp>
        <p:nvSpPr>
          <p:cNvPr id="151" name="Google Shape;151;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Title - must provide Availability</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Elephant &amp; Piggy</a:t>
            </a:r>
            <a:endParaRPr/>
          </a:p>
        </p:txBody>
      </p:sp>
      <p:sp>
        <p:nvSpPr>
          <p:cNvPr id="157" name="Google Shape;157;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Series - must provide Call Number</a:t>
            </a:r>
            <a:endParaRPr sz="2100" b="1">
              <a:solidFill>
                <a:srgbClr val="0000FF"/>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Mazes</a:t>
            </a:r>
            <a:endParaRPr/>
          </a:p>
        </p:txBody>
      </p:sp>
      <p:sp>
        <p:nvSpPr>
          <p:cNvPr id="163" name="Google Shape;163;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Subject - must provide Sublocation</a:t>
            </a:r>
            <a:endParaRPr b="1">
              <a:solidFill>
                <a:srgbClr val="0000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 A. Rey</a:t>
            </a:r>
            <a:endParaRPr/>
          </a:p>
        </p:txBody>
      </p:sp>
      <p:sp>
        <p:nvSpPr>
          <p:cNvPr id="169" name="Google Shape;169;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a card catalog?</a:t>
            </a:r>
            <a:endParaRPr/>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500">
                <a:solidFill>
                  <a:schemeClr val="dk1"/>
                </a:solidFill>
                <a:highlight>
                  <a:srgbClr val="FFFFFF"/>
                </a:highlight>
                <a:latin typeface="Lato"/>
                <a:ea typeface="Lato"/>
                <a:cs typeface="Lato"/>
                <a:sym typeface="Lato"/>
              </a:rPr>
              <a:t>A library card catalog is a system that helps to organize library materials by author, title, or subject.</a:t>
            </a:r>
            <a:endParaRPr sz="1500">
              <a:solidFill>
                <a:schemeClr val="dk1"/>
              </a:solidFill>
              <a:highlight>
                <a:srgbClr val="FFFFFF"/>
              </a:highlight>
              <a:latin typeface="Lato"/>
              <a:ea typeface="Lato"/>
              <a:cs typeface="Lato"/>
              <a:sym typeface="Lato"/>
            </a:endParaRPr>
          </a:p>
          <a:p>
            <a:pPr marL="0" lvl="0" indent="0" algn="l" rtl="0">
              <a:spcBef>
                <a:spcPts val="1200"/>
              </a:spcBef>
              <a:spcAft>
                <a:spcPts val="1200"/>
              </a:spcAft>
              <a:buNone/>
            </a:pPr>
            <a:r>
              <a:rPr lang="en" sz="1500">
                <a:solidFill>
                  <a:schemeClr val="dk1"/>
                </a:solidFill>
                <a:highlight>
                  <a:srgbClr val="FFFFFF"/>
                </a:highlight>
                <a:latin typeface="Lato"/>
                <a:ea typeface="Lato"/>
                <a:cs typeface="Lato"/>
                <a:sym typeface="Lato"/>
              </a:rPr>
              <a:t>Library catalogs were originally created to help librarians keep track of their books, but they also serve as a great way for patrons to find what they are looking for. Library catalogs are important tools used to find books and other materials.</a:t>
            </a:r>
            <a:endParaRPr sz="1500">
              <a:solidFill>
                <a:schemeClr val="dk1"/>
              </a:solidFill>
              <a:latin typeface="Lato"/>
              <a:ea typeface="Lato"/>
              <a:cs typeface="Lato"/>
              <a:sym typeface="Lato"/>
            </a:endParaRPr>
          </a:p>
        </p:txBody>
      </p:sp>
      <p:pic>
        <p:nvPicPr>
          <p:cNvPr id="64" name="Google Shape;64;p14"/>
          <p:cNvPicPr preferRelativeResize="0"/>
          <p:nvPr/>
        </p:nvPicPr>
        <p:blipFill>
          <a:blip r:embed="rId3">
            <a:alphaModFix/>
          </a:blip>
          <a:stretch>
            <a:fillRect/>
          </a:stretch>
        </p:blipFill>
        <p:spPr>
          <a:xfrm>
            <a:off x="400574" y="2571750"/>
            <a:ext cx="3395053" cy="2485175"/>
          </a:xfrm>
          <a:prstGeom prst="rect">
            <a:avLst/>
          </a:prstGeom>
          <a:noFill/>
          <a:ln>
            <a:noFill/>
          </a:ln>
        </p:spPr>
      </p:pic>
      <p:pic>
        <p:nvPicPr>
          <p:cNvPr id="65" name="Google Shape;65;p14"/>
          <p:cNvPicPr preferRelativeResize="0"/>
          <p:nvPr/>
        </p:nvPicPr>
        <p:blipFill>
          <a:blip r:embed="rId4">
            <a:alphaModFix/>
          </a:blip>
          <a:stretch>
            <a:fillRect/>
          </a:stretch>
        </p:blipFill>
        <p:spPr>
          <a:xfrm>
            <a:off x="4836872" y="2571750"/>
            <a:ext cx="3725902" cy="24851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Optical Illusions</a:t>
            </a:r>
            <a:endParaRPr/>
          </a:p>
          <a:p>
            <a:pPr marL="0" lvl="0" indent="0" algn="l" rtl="0">
              <a:spcBef>
                <a:spcPts val="0"/>
              </a:spcBef>
              <a:spcAft>
                <a:spcPts val="0"/>
              </a:spcAft>
              <a:buNone/>
            </a:pPr>
            <a:endParaRPr/>
          </a:p>
        </p:txBody>
      </p:sp>
      <p:sp>
        <p:nvSpPr>
          <p:cNvPr id="175" name="Google Shape;175;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Subject - must provide Sublocation</a:t>
            </a:r>
            <a:endParaRPr b="1">
              <a:solidFill>
                <a:srgbClr val="00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Before She Was Harriet</a:t>
            </a:r>
            <a:endParaRPr/>
          </a:p>
        </p:txBody>
      </p:sp>
      <p:sp>
        <p:nvSpPr>
          <p:cNvPr id="181" name="Google Shape;181;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Title - must provide Availability</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Matt Christopher</a:t>
            </a:r>
            <a:endParaRPr/>
          </a:p>
        </p:txBody>
      </p:sp>
      <p:sp>
        <p:nvSpPr>
          <p:cNvPr id="187" name="Google Shape;187;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Days of Zero</a:t>
            </a:r>
            <a:endParaRPr/>
          </a:p>
        </p:txBody>
      </p:sp>
      <p:sp>
        <p:nvSpPr>
          <p:cNvPr id="193" name="Google Shape;193;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Title - must provide Availability</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William Bee</a:t>
            </a:r>
            <a:endParaRPr/>
          </a:p>
        </p:txBody>
      </p:sp>
      <p:sp>
        <p:nvSpPr>
          <p:cNvPr id="199" name="Google Shape;199;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 Series of Unfortunate Events</a:t>
            </a:r>
            <a:endParaRPr/>
          </a:p>
        </p:txBody>
      </p:sp>
      <p:sp>
        <p:nvSpPr>
          <p:cNvPr id="205" name="Google Shape;205;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Series - must provide Call Number</a:t>
            </a:r>
            <a:endParaRPr sz="2100" b="1">
              <a:solidFill>
                <a:srgbClr val="0000FF"/>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Gary Paulsen</a:t>
            </a:r>
            <a:endParaRPr/>
          </a:p>
        </p:txBody>
      </p:sp>
      <p:sp>
        <p:nvSpPr>
          <p:cNvPr id="211" name="Google Shape;211;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Pigs</a:t>
            </a:r>
            <a:endParaRPr/>
          </a:p>
        </p:txBody>
      </p:sp>
      <p:sp>
        <p:nvSpPr>
          <p:cNvPr id="217" name="Google Shape;217;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Subject - must provide Sublocation</a:t>
            </a:r>
            <a:endParaRPr b="1">
              <a:solidFill>
                <a:srgbClr val="0000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Shannon Hale</a:t>
            </a:r>
            <a:endParaRPr/>
          </a:p>
        </p:txBody>
      </p:sp>
      <p:sp>
        <p:nvSpPr>
          <p:cNvPr id="223" name="Google Shape;223;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100">
              <a:solidFill>
                <a:schemeClr val="dk1"/>
              </a:solidFill>
            </a:endParaRPr>
          </a:p>
          <a:p>
            <a:pPr marL="457200" lvl="0" indent="-361950" algn="l" rtl="0">
              <a:spcBef>
                <a:spcPts val="0"/>
              </a:spcBef>
              <a:spcAft>
                <a:spcPts val="0"/>
              </a:spcAft>
              <a:buClr>
                <a:srgbClr val="0000FF"/>
              </a:buClr>
              <a:buSzPts val="2100"/>
              <a:buChar char="●"/>
            </a:pPr>
            <a:r>
              <a:rPr lang="en" sz="2100" b="1">
                <a:solidFill>
                  <a:srgbClr val="0000FF"/>
                </a:solidFill>
              </a:rPr>
              <a:t>Author - must provide Title</a:t>
            </a:r>
            <a:endParaRPr sz="2100" b="1">
              <a:solidFill>
                <a:srgbClr val="0000FF"/>
              </a:solidFill>
            </a:endParaRPr>
          </a:p>
          <a:p>
            <a:pPr marL="0" lvl="0" indent="0" algn="l" rtl="0">
              <a:spcBef>
                <a:spcPts val="0"/>
              </a:spcBef>
              <a:spcAft>
                <a:spcPts val="0"/>
              </a:spcAft>
              <a:buNone/>
            </a:pPr>
            <a:endParaRPr strike="sngStrik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Encyclopedia Brown</a:t>
            </a:r>
            <a:endParaRPr/>
          </a:p>
        </p:txBody>
      </p:sp>
      <p:sp>
        <p:nvSpPr>
          <p:cNvPr id="229" name="Google Shape;229;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Series - must provide Call Number</a:t>
            </a:r>
            <a:endParaRPr sz="2100" b="1">
              <a:solidFill>
                <a:srgbClr val="0000FF"/>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Assisting Patrons: Dyslexia</a:t>
            </a:r>
            <a:endParaRPr/>
          </a:p>
        </p:txBody>
      </p:sp>
      <p:sp>
        <p:nvSpPr>
          <p:cNvPr id="71" name="Google Shape;71;p15"/>
          <p:cNvSpPr txBox="1">
            <a:spLocks noGrp="1"/>
          </p:cNvSpPr>
          <p:nvPr>
            <p:ph type="body" idx="1"/>
          </p:nvPr>
        </p:nvSpPr>
        <p:spPr>
          <a:xfrm>
            <a:off x="311700" y="1152475"/>
            <a:ext cx="42603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sz="1900" b="1">
                <a:solidFill>
                  <a:schemeClr val="dk1"/>
                </a:solidFill>
                <a:latin typeface="Lato"/>
                <a:ea typeface="Lato"/>
                <a:cs typeface="Lato"/>
                <a:sym typeface="Lato"/>
              </a:rPr>
              <a:t>Dyslexia</a:t>
            </a:r>
            <a:r>
              <a:rPr lang="en" sz="1900">
                <a:solidFill>
                  <a:schemeClr val="dk1"/>
                </a:solidFill>
                <a:latin typeface="Lato"/>
                <a:ea typeface="Lato"/>
                <a:cs typeface="Lato"/>
                <a:sym typeface="Lato"/>
              </a:rPr>
              <a:t>, previously known as </a:t>
            </a:r>
            <a:r>
              <a:rPr lang="en" sz="1900" b="1">
                <a:solidFill>
                  <a:schemeClr val="dk1"/>
                </a:solidFill>
                <a:latin typeface="Lato"/>
                <a:ea typeface="Lato"/>
                <a:cs typeface="Lato"/>
                <a:sym typeface="Lato"/>
              </a:rPr>
              <a:t>word blindness</a:t>
            </a:r>
            <a:r>
              <a:rPr lang="en" sz="1900">
                <a:solidFill>
                  <a:schemeClr val="dk1"/>
                </a:solidFill>
                <a:latin typeface="Lato"/>
                <a:ea typeface="Lato"/>
                <a:cs typeface="Lato"/>
                <a:sym typeface="Lato"/>
              </a:rPr>
              <a:t>, is a learning disability that affects either reading or writing. Different people are affected to different degrees. Problems may include difficulties in spelling words, reading quickly, writing words, "sounding out" words </a:t>
            </a:r>
            <a:r>
              <a:rPr lang="en" sz="1900">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 the head</a:t>
            </a:r>
            <a:r>
              <a:rPr lang="en" sz="1900">
                <a:solidFill>
                  <a:schemeClr val="dk1"/>
                </a:solidFill>
                <a:latin typeface="Lato"/>
                <a:ea typeface="Lato"/>
                <a:cs typeface="Lato"/>
                <a:sym typeface="Lato"/>
              </a:rPr>
              <a:t>, pronouncing words when reading aloud and understanding what one reads</a:t>
            </a:r>
            <a:endParaRPr sz="2500">
              <a:latin typeface="Lato"/>
              <a:ea typeface="Lato"/>
              <a:cs typeface="Lato"/>
              <a:sym typeface="Lato"/>
            </a:endParaRPr>
          </a:p>
        </p:txBody>
      </p:sp>
      <p:pic>
        <p:nvPicPr>
          <p:cNvPr id="72" name="Google Shape;72;p15"/>
          <p:cNvPicPr preferRelativeResize="0"/>
          <p:nvPr/>
        </p:nvPicPr>
        <p:blipFill>
          <a:blip r:embed="rId4">
            <a:alphaModFix/>
          </a:blip>
          <a:stretch>
            <a:fillRect/>
          </a:stretch>
        </p:blipFill>
        <p:spPr>
          <a:xfrm>
            <a:off x="4724400" y="1170125"/>
            <a:ext cx="4267201" cy="309129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American Sign Language</a:t>
            </a:r>
            <a:endParaRPr/>
          </a:p>
        </p:txBody>
      </p:sp>
      <p:sp>
        <p:nvSpPr>
          <p:cNvPr id="235" name="Google Shape;235;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Subject - must provide Sublocation</a:t>
            </a:r>
            <a:endParaRPr b="1">
              <a:solidFill>
                <a:srgbClr val="0000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Nancy Drew</a:t>
            </a:r>
            <a:endParaRPr/>
          </a:p>
        </p:txBody>
      </p:sp>
      <p:sp>
        <p:nvSpPr>
          <p:cNvPr id="241" name="Google Shape;241;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Series - must provide Call Number</a:t>
            </a:r>
            <a:endParaRPr sz="2100" b="1">
              <a:solidFill>
                <a:srgbClr val="0000FF"/>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Cookbook about decorating</a:t>
            </a:r>
            <a:endParaRPr/>
          </a:p>
        </p:txBody>
      </p:sp>
      <p:sp>
        <p:nvSpPr>
          <p:cNvPr id="247" name="Google Shape;247;p4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Clr>
                <a:srgbClr val="0000FF"/>
              </a:buClr>
              <a:buSzPts val="2100"/>
              <a:buChar char="●"/>
            </a:pPr>
            <a:r>
              <a:rPr lang="en" sz="2100" b="1">
                <a:solidFill>
                  <a:srgbClr val="0000FF"/>
                </a:solidFill>
              </a:rPr>
              <a:t>Subject - must provide Sublocation</a:t>
            </a:r>
            <a:endParaRPr b="1">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6" descr="How dyslexia is a differently organized brain.&#10;&#10;Subscribe and turn on notifications 🔔 so you don't miss any videos: http://goo.gl/0bsAjO &#10;&#10;The brain isn’t naturally wired to read. It’s a task that requires explicit instruction for our brains to activate different areas, including those that control vision, sound, and meaning. For fluent readers, the result is a complicated reading circuit — connected by neural pathways of white matter — to allow us to process words within milliseconds. But this reading circuit looks different for people with dyslexia. &#10;&#10;For decades, the research was largely focused on how this different brain organization often resulted in delays and difficulty in areas like reading, spelling, and grammar. And today, there continues to be stigma and misconceptions around a dyslexia diagnosis. &#10;&#10;But the challenges of dyslexia often overshadow another part of the picture. Research has repeatedly shown dyslexia is also associated with specific cognitive strengths. These include visuo-spatial processing, narrative memory, problem-solving, and reasoning. While there is still a lot to learn about these advantages and how they work, in the piece above we unpack what we know about dyslexia, and what many studies have concluded about these strengths. &#10;&#10;This perspective could be critical — not just for the roughly 20 percent of people who have dyslexia — but for the colleagues, peers, and educators who can better empower dyslexic thinking and better understand neurodiversity.&#10;&#10;SOURCES: &#10;On the reading brain: &#10;&#10;Proust and the Squid: https://www.harpercollins.com/products/proust-and-the-squid-maryanne-wolf?variant=32122454671394 &#10;&#10;Studies: &#10;&#10;“Explorative bias”:  https://www.frontiersin.org/articles/10.3389/fpsyg.2022.889245/full &#10;&#10;Impossible figures: https://pubmed.ncbi.nlm.nih.gov/15503582/ // https://pubmed.ncbi.nlm.nih.gov/12744954/ &#10;&#10;Peripheral vision: https://pubmed.ncbi.nlm.nih.gov/3574384/ // https://journals.sagepub.com/doi/abs/10.1068/p6036 &#10;&#10;Blurred images: https://journals.plos.org/plosone/article?id=10.1371/journal.pone.0035724#pone-0035724-t003 &#10;&#10;ADDITIONAL READING: &#10;&#10;The Dyslexic Advantage: https://www.dyslexicadvantage.org/book/ &#10;Amazing Dyslexics: https://www.amazingdyslexic.com/ &#10;Overcoming Dyslexia: https://dyslexia.yale.edu/research-science/overcoming-dyslexia/ &#10;&#10;https://www.scientificamerican.com/article/the-advantages-of-dyslexia/ &#10;&#10;https://dyslexiahelp.umich.edu/dyslexics/learn-about-dyslexia/what-is-dyslexia/the-many-strengths-of-dyslexics &#10;&#10;https://dyslexia.yale.edu/dyslexia/dyslexia-faq/#:~:text=Dyslexia%20affects%2020%20percent%20of,brightest%20children%20struggle%20to%20read. &#10;&#10;Note: The headline on this piece has been updated.&#10;Previous headline: The benefits of dyslexic thinking&#10;&#10;Make sure you never miss behind-the-scenes content in the Vox Video newsletter, sign up here: http://vox.com/video-newsletter&#10;&#10;Vox.com is a news website that helps you cut through the noise and understand what's really driving the events in the headlines. Check out http://www.vox.com&#10;&#10;Support Vox's reporting with a one-time or recurring contribution: http://vox.com/contribute-now&#10;&#10;Shop the Vox merch store: http://vox.com/store&#10;&#10;Watch our full video catalog: http://goo.gl/IZONyE&#10;&#10;Follow Vox on Facebook: http://facebook.com/vox&#10;Follow Vox on Twitter: http://twitter.com/voxdotcom&#10;Follow Vox on TikTok: http://tiktok.com/@voxdotcom" title="Why the dyslexic brain is misunderstood">
            <a:hlinkClick r:id="rId3"/>
          </p:cNvPr>
          <p:cNvPicPr preferRelativeResize="0"/>
          <p:nvPr/>
        </p:nvPicPr>
        <p:blipFill>
          <a:blip r:embed="rId4">
            <a:alphaModFix/>
          </a:blip>
          <a:stretch>
            <a:fillRect/>
          </a:stretch>
        </p:blipFill>
        <p:spPr>
          <a:xfrm>
            <a:off x="248575" y="139825"/>
            <a:ext cx="8646850" cy="4863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4052175" y="189450"/>
            <a:ext cx="4625400" cy="4764601"/>
          </a:xfrm>
          <a:prstGeom prst="rect">
            <a:avLst/>
          </a:prstGeom>
          <a:noFill/>
          <a:ln>
            <a:noFill/>
          </a:ln>
        </p:spPr>
      </p:pic>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u="sng">
                <a:solidFill>
                  <a:schemeClr val="hlink"/>
                </a:solidFill>
                <a:hlinkClick r:id="rId4"/>
              </a:rPr>
              <a:t>The Dyslexic Librarian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8" descr="Dyslexia Awareness Part 1: Dyslexic Strengths &#10;Celebrities including Sir Richard Branson, Keira Knightley, Orlando Bloom and Maggie Aderin-Pocock join expert teachers from two world leading dyslexia schools to share their wisdom and expertise in these inspirational Dyslexia Awareness Training films produced by Made By Dyslexia.   Millfield School UK and Schenck School USA are both pioneers in the field of dyslexia and the first schools in their respective countries to successfully support dyslexic students and focus on dyslexic strengths. These films have been incorporated into 5 Dyslexia Awareness Training modules designed to help teachers, educators and parents understand dyslexia, both its strengths and challenges, gain essential knowledge in how to recognise and support it, and create a dyslexia inclusive classroom.  &#10;&#10;About Made By Dyslexia: &#10;We’re a global charity led by successful dyslexics. Our purpose is to help the world properly understand, value and support dyslexia. We believe in the game-changing power of dyslexic thinking. After all, everything from the light bulb to the iPhone was invented by dyslexic thinkers. In 2020 we launched “Connect The Spots”, a global training and advocacy programme to level the playing-field so every dyslexic child can achieve their potential.&#10;&#10;To achieve this we have one single minded mission: to train every teacher worldwide in the next five years to spot, support and empower every dyslexic child.&#10;&#10;Find out more about our training here: https://connect-the-spots.madebydyslexia.org&#10;&#10;Xtraordinary People ebook:&#10;Amazon: https://amzn.to/3sjCqk5  &#10;Apple Books: https://apple.co/2XBwFQJ&#10;&#10;Follow Us: &#10;Facebook: https://www.facebook.com/madebydyslexia/&#10;Instagram: https://www.instagram.com/madebydyslexia/&#10;Twitter: https://twitter.com/kate_griggs?lang=en&#10;LinkedIn: https://www.linkedin.com/in/kate-griggs-81797b16/ &#10;Website: http://madebydyslexia.org&#10;Make a donation: https://bit.ly/35Bs8SN" title="Dyslexia Awareness Part 1: Module 2 - Dyslexic Strengths">
            <a:hlinkClick r:id="rId3"/>
          </p:cNvPr>
          <p:cNvPicPr preferRelativeResize="0"/>
          <p:nvPr/>
        </p:nvPicPr>
        <p:blipFill>
          <a:blip r:embed="rId4">
            <a:alphaModFix/>
          </a:blip>
          <a:stretch>
            <a:fillRect/>
          </a:stretch>
        </p:blipFill>
        <p:spPr>
          <a:xfrm>
            <a:off x="324125" y="182312"/>
            <a:ext cx="8495750" cy="4778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202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Assisting Patrons</a:t>
            </a:r>
            <a:endParaRPr/>
          </a:p>
        </p:txBody>
      </p:sp>
      <p:sp>
        <p:nvSpPr>
          <p:cNvPr id="94" name="Google Shape;94;p19"/>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00">
                <a:solidFill>
                  <a:schemeClr val="dk1"/>
                </a:solidFill>
                <a:latin typeface="Lato"/>
                <a:ea typeface="Lato"/>
                <a:cs typeface="Lato"/>
                <a:sym typeface="Lato"/>
              </a:rPr>
              <a:t>As a Librarian, some patrons or coworkers may require more time or more assistance due to a learning difference, especially when it comes to using the card catalog.  Being aware of this will make you an even more effective librarian!</a:t>
            </a:r>
            <a:endParaRPr sz="1600">
              <a:solidFill>
                <a:schemeClr val="dk1"/>
              </a:solidFill>
              <a:latin typeface="Lato"/>
              <a:ea typeface="Lato"/>
              <a:cs typeface="Lato"/>
              <a:sym typeface="Lato"/>
            </a:endParaRPr>
          </a:p>
          <a:p>
            <a:pPr marL="0" lvl="0" indent="0" algn="l" rtl="0">
              <a:spcBef>
                <a:spcPts val="0"/>
              </a:spcBef>
              <a:spcAft>
                <a:spcPts val="0"/>
              </a:spcAft>
              <a:buNone/>
            </a:pPr>
            <a:endParaRPr sz="1600">
              <a:solidFill>
                <a:schemeClr val="dk1"/>
              </a:solidFill>
              <a:latin typeface="Lato"/>
              <a:ea typeface="Lato"/>
              <a:cs typeface="Lato"/>
              <a:sym typeface="Lato"/>
            </a:endParaRPr>
          </a:p>
          <a:p>
            <a:pPr marL="0" lvl="0" indent="0" algn="l" rtl="0">
              <a:spcBef>
                <a:spcPts val="0"/>
              </a:spcBef>
              <a:spcAft>
                <a:spcPts val="0"/>
              </a:spcAft>
              <a:buNone/>
            </a:pPr>
            <a:r>
              <a:rPr lang="en" sz="1600">
                <a:solidFill>
                  <a:schemeClr val="dk1"/>
                </a:solidFill>
                <a:latin typeface="Lato"/>
                <a:ea typeface="Lato"/>
                <a:cs typeface="Lato"/>
                <a:sym typeface="Lato"/>
              </a:rPr>
              <a:t>Lack of computer skills (older patrons) can also play a factor.  Other people may have health challenges (poor eyesight, medication that makes it hard to focus, etc.).  You may not always know why someone is struggling BUT you can be there to help them!</a:t>
            </a:r>
            <a:endParaRPr sz="2200">
              <a:latin typeface="Lato"/>
              <a:ea typeface="Lato"/>
              <a:cs typeface="Lato"/>
              <a:sym typeface="Lato"/>
            </a:endParaRPr>
          </a:p>
        </p:txBody>
      </p:sp>
      <p:pic>
        <p:nvPicPr>
          <p:cNvPr id="95" name="Google Shape;95;p19"/>
          <p:cNvPicPr preferRelativeResize="0"/>
          <p:nvPr/>
        </p:nvPicPr>
        <p:blipFill>
          <a:blip r:embed="rId3">
            <a:alphaModFix/>
          </a:blip>
          <a:stretch>
            <a:fillRect/>
          </a:stretch>
        </p:blipFill>
        <p:spPr>
          <a:xfrm>
            <a:off x="882843" y="3114425"/>
            <a:ext cx="2599775" cy="1855899"/>
          </a:xfrm>
          <a:prstGeom prst="rect">
            <a:avLst/>
          </a:prstGeom>
          <a:noFill/>
          <a:ln>
            <a:noFill/>
          </a:ln>
        </p:spPr>
      </p:pic>
      <p:pic>
        <p:nvPicPr>
          <p:cNvPr id="96" name="Google Shape;96;p19"/>
          <p:cNvPicPr preferRelativeResize="0"/>
          <p:nvPr/>
        </p:nvPicPr>
        <p:blipFill>
          <a:blip r:embed="rId4">
            <a:alphaModFix/>
          </a:blip>
          <a:stretch>
            <a:fillRect/>
          </a:stretch>
        </p:blipFill>
        <p:spPr>
          <a:xfrm>
            <a:off x="4973501" y="3114425"/>
            <a:ext cx="1992779" cy="1855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Let’s check out NMPL’s card catalog!</a:t>
            </a:r>
            <a:endParaRPr/>
          </a:p>
        </p:txBody>
      </p:sp>
      <p:sp>
        <p:nvSpPr>
          <p:cNvPr id="102" name="Google Shape;102;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u="sng">
                <a:solidFill>
                  <a:schemeClr val="hlink"/>
                </a:solidFill>
                <a:hlinkClick r:id="rId3"/>
              </a:rPr>
              <a:t>https://nman.biblionix.com/catalog/</a:t>
            </a:r>
            <a:r>
              <a:rPr lang="en"/>
              <a:t> </a:t>
            </a:r>
            <a:endParaRPr/>
          </a:p>
        </p:txBody>
      </p:sp>
      <p:pic>
        <p:nvPicPr>
          <p:cNvPr id="103" name="Google Shape;103;p20"/>
          <p:cNvPicPr preferRelativeResize="0"/>
          <p:nvPr/>
        </p:nvPicPr>
        <p:blipFill>
          <a:blip r:embed="rId4">
            <a:alphaModFix/>
          </a:blip>
          <a:stretch>
            <a:fillRect/>
          </a:stretch>
        </p:blipFill>
        <p:spPr>
          <a:xfrm>
            <a:off x="1525125" y="1943221"/>
            <a:ext cx="6093750" cy="307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sz="2300"/>
              <a:t>When/Why would you use each of these searches?</a:t>
            </a:r>
            <a:endParaRPr sz="3900"/>
          </a:p>
        </p:txBody>
      </p:sp>
      <p:sp>
        <p:nvSpPr>
          <p:cNvPr id="109" name="Google Shape;109;p21"/>
          <p:cNvSpPr txBox="1">
            <a:spLocks noGrp="1"/>
          </p:cNvSpPr>
          <p:nvPr>
            <p:ph type="body" idx="1"/>
          </p:nvPr>
        </p:nvSpPr>
        <p:spPr>
          <a:xfrm>
            <a:off x="1110025" y="1152475"/>
            <a:ext cx="77223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900">
                <a:solidFill>
                  <a:schemeClr val="dk1"/>
                </a:solidFill>
                <a:latin typeface="Lato"/>
                <a:ea typeface="Lato"/>
                <a:cs typeface="Lato"/>
                <a:sym typeface="Lato"/>
              </a:rPr>
              <a:t> </a:t>
            </a:r>
            <a:endParaRPr sz="1900">
              <a:solidFill>
                <a:schemeClr val="dk1"/>
              </a:solidFill>
              <a:latin typeface="Lato"/>
              <a:ea typeface="Lato"/>
              <a:cs typeface="Lato"/>
              <a:sym typeface="Lato"/>
            </a:endParaRPr>
          </a:p>
          <a:p>
            <a:pPr marL="0" lvl="0" indent="0" algn="l" rtl="0">
              <a:spcBef>
                <a:spcPts val="0"/>
              </a:spcBef>
              <a:spcAft>
                <a:spcPts val="0"/>
              </a:spcAft>
              <a:buNone/>
            </a:pPr>
            <a:r>
              <a:rPr lang="en" sz="1900">
                <a:solidFill>
                  <a:schemeClr val="dk1"/>
                </a:solidFill>
                <a:latin typeface="Lato"/>
                <a:ea typeface="Lato"/>
                <a:cs typeface="Lato"/>
                <a:sym typeface="Lato"/>
              </a:rPr>
              <a:t>- you/patron know the exact name of the book you want</a:t>
            </a:r>
            <a:endParaRPr sz="1900">
              <a:solidFill>
                <a:schemeClr val="dk1"/>
              </a:solidFill>
              <a:latin typeface="Lato"/>
              <a:ea typeface="Lato"/>
              <a:cs typeface="Lato"/>
              <a:sym typeface="Lato"/>
            </a:endParaRPr>
          </a:p>
          <a:p>
            <a:pPr marL="0" lvl="0" indent="0" algn="l" rtl="0">
              <a:spcBef>
                <a:spcPts val="0"/>
              </a:spcBef>
              <a:spcAft>
                <a:spcPts val="0"/>
              </a:spcAft>
              <a:buNone/>
            </a:pPr>
            <a:endParaRPr sz="1900">
              <a:solidFill>
                <a:schemeClr val="dk1"/>
              </a:solidFill>
              <a:latin typeface="Lato"/>
              <a:ea typeface="Lato"/>
              <a:cs typeface="Lato"/>
              <a:sym typeface="Lato"/>
            </a:endParaRPr>
          </a:p>
          <a:p>
            <a:pPr marL="0" lvl="0" indent="0" algn="l" rtl="0">
              <a:spcBef>
                <a:spcPts val="0"/>
              </a:spcBef>
              <a:spcAft>
                <a:spcPts val="0"/>
              </a:spcAft>
              <a:buNone/>
            </a:pPr>
            <a:r>
              <a:rPr lang="en" sz="1900">
                <a:solidFill>
                  <a:schemeClr val="dk1"/>
                </a:solidFill>
                <a:latin typeface="Lato"/>
                <a:ea typeface="Lato"/>
                <a:cs typeface="Lato"/>
                <a:sym typeface="Lato"/>
              </a:rPr>
              <a:t>- you/patron really like a book you read and want to find more by the same person</a:t>
            </a:r>
            <a:endParaRPr sz="1900">
              <a:solidFill>
                <a:schemeClr val="dk1"/>
              </a:solidFill>
              <a:latin typeface="Lato"/>
              <a:ea typeface="Lato"/>
              <a:cs typeface="Lato"/>
              <a:sym typeface="Lato"/>
            </a:endParaRPr>
          </a:p>
          <a:p>
            <a:pPr marL="0" lvl="0" indent="0" algn="l" rtl="0">
              <a:spcBef>
                <a:spcPts val="0"/>
              </a:spcBef>
              <a:spcAft>
                <a:spcPts val="0"/>
              </a:spcAft>
              <a:buNone/>
            </a:pPr>
            <a:endParaRPr sz="1900">
              <a:solidFill>
                <a:schemeClr val="dk1"/>
              </a:solidFill>
              <a:latin typeface="Lato"/>
              <a:ea typeface="Lato"/>
              <a:cs typeface="Lato"/>
              <a:sym typeface="Lato"/>
            </a:endParaRPr>
          </a:p>
          <a:p>
            <a:pPr marL="0" lvl="0" indent="0" algn="l" rtl="0">
              <a:spcBef>
                <a:spcPts val="0"/>
              </a:spcBef>
              <a:spcAft>
                <a:spcPts val="0"/>
              </a:spcAft>
              <a:buNone/>
            </a:pPr>
            <a:r>
              <a:rPr lang="en" sz="1900">
                <a:solidFill>
                  <a:schemeClr val="dk1"/>
                </a:solidFill>
                <a:latin typeface="Lato"/>
                <a:ea typeface="Lato"/>
                <a:cs typeface="Lato"/>
                <a:sym typeface="Lato"/>
              </a:rPr>
              <a:t>- you/patron want to see if there are any new books in your favorite series</a:t>
            </a:r>
            <a:endParaRPr sz="1900">
              <a:solidFill>
                <a:schemeClr val="dk1"/>
              </a:solidFill>
              <a:latin typeface="Lato"/>
              <a:ea typeface="Lato"/>
              <a:cs typeface="Lato"/>
              <a:sym typeface="Lato"/>
            </a:endParaRPr>
          </a:p>
          <a:p>
            <a:pPr marL="0" lvl="0" indent="0" algn="l" rtl="0">
              <a:spcBef>
                <a:spcPts val="0"/>
              </a:spcBef>
              <a:spcAft>
                <a:spcPts val="0"/>
              </a:spcAft>
              <a:buNone/>
            </a:pPr>
            <a:endParaRPr sz="1900">
              <a:solidFill>
                <a:schemeClr val="dk1"/>
              </a:solidFill>
              <a:latin typeface="Lato"/>
              <a:ea typeface="Lato"/>
              <a:cs typeface="Lato"/>
              <a:sym typeface="Lato"/>
            </a:endParaRPr>
          </a:p>
          <a:p>
            <a:pPr marL="0" lvl="0" indent="0" algn="l" rtl="0">
              <a:spcBef>
                <a:spcPts val="0"/>
              </a:spcBef>
              <a:spcAft>
                <a:spcPts val="0"/>
              </a:spcAft>
              <a:buNone/>
            </a:pPr>
            <a:r>
              <a:rPr lang="en" sz="1900">
                <a:solidFill>
                  <a:schemeClr val="dk1"/>
                </a:solidFill>
                <a:latin typeface="Lato"/>
                <a:ea typeface="Lato"/>
                <a:cs typeface="Lato"/>
                <a:sym typeface="Lato"/>
              </a:rPr>
              <a:t>- you/patron need to know more about a certain topic</a:t>
            </a:r>
            <a:endParaRPr sz="2100">
              <a:latin typeface="Lato"/>
              <a:ea typeface="Lato"/>
              <a:cs typeface="Lato"/>
              <a:sym typeface="Lato"/>
            </a:endParaRPr>
          </a:p>
        </p:txBody>
      </p:sp>
      <p:sp>
        <p:nvSpPr>
          <p:cNvPr id="110" name="Google Shape;110;p21"/>
          <p:cNvSpPr txBox="1"/>
          <p:nvPr/>
        </p:nvSpPr>
        <p:spPr>
          <a:xfrm>
            <a:off x="311700" y="1510275"/>
            <a:ext cx="1279800" cy="348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Title</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sz="1800">
                <a:solidFill>
                  <a:schemeClr val="dk2"/>
                </a:solidFill>
              </a:rPr>
              <a:t>Author</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sz="1800">
                <a:solidFill>
                  <a:schemeClr val="dk2"/>
                </a:solidFill>
              </a:rPr>
              <a:t>Series</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sz="1800">
                <a:solidFill>
                  <a:schemeClr val="dk2"/>
                </a:solidFill>
              </a:rPr>
              <a:t>Subject</a:t>
            </a:r>
            <a:endParaRPr sz="180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567</Words>
  <Application>Microsoft Office PowerPoint</Application>
  <PresentationFormat>On-screen Show (16:9)</PresentationFormat>
  <Paragraphs>94</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Lato</vt:lpstr>
      <vt:lpstr>Arial</vt:lpstr>
      <vt:lpstr>Simple Light</vt:lpstr>
      <vt:lpstr>Future Librarians 2.0</vt:lpstr>
      <vt:lpstr>What is a card catalog?</vt:lpstr>
      <vt:lpstr>Assisting Patrons: Dyslexia</vt:lpstr>
      <vt:lpstr>PowerPoint Presentation</vt:lpstr>
      <vt:lpstr>The Dyslexic Librarian</vt:lpstr>
      <vt:lpstr>PowerPoint Presentation</vt:lpstr>
      <vt:lpstr>Assisting Patrons</vt:lpstr>
      <vt:lpstr>Let’s check out NMPL’s card catalog!</vt:lpstr>
      <vt:lpstr>When/Why would you use each of these searches?</vt:lpstr>
      <vt:lpstr>Bingo!</vt:lpstr>
      <vt:lpstr>PowerPoint Presentation</vt:lpstr>
      <vt:lpstr>I survived</vt:lpstr>
      <vt:lpstr>The Silver Chair</vt:lpstr>
      <vt:lpstr>Barbara Park </vt:lpstr>
      <vt:lpstr>My Mexican Kitchen </vt:lpstr>
      <vt:lpstr>Maya and the Rising Dark</vt:lpstr>
      <vt:lpstr>Elephant &amp; Piggy</vt:lpstr>
      <vt:lpstr>Mazes</vt:lpstr>
      <vt:lpstr>H. A. Rey</vt:lpstr>
      <vt:lpstr>Optical Illusions </vt:lpstr>
      <vt:lpstr>Before She Was Harriet</vt:lpstr>
      <vt:lpstr>Matt Christopher</vt:lpstr>
      <vt:lpstr>Days of Zero</vt:lpstr>
      <vt:lpstr>William Bee</vt:lpstr>
      <vt:lpstr>A Series of Unfortunate Events</vt:lpstr>
      <vt:lpstr>Gary Paulsen</vt:lpstr>
      <vt:lpstr>Pigs</vt:lpstr>
      <vt:lpstr>Shannon Hale</vt:lpstr>
      <vt:lpstr>Encyclopedia Brown</vt:lpstr>
      <vt:lpstr>American Sign Language</vt:lpstr>
      <vt:lpstr>Nancy Drew</vt:lpstr>
      <vt:lpstr>Cookbook about decorating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Librarians 2.0</dc:title>
  <dc:creator>Sarah Morbitzer</dc:creator>
  <cp:lastModifiedBy>Sarah Morbitzer</cp:lastModifiedBy>
  <cp:revision>1</cp:revision>
  <dcterms:modified xsi:type="dcterms:W3CDTF">2026-06-09T18:40:02Z</dcterms:modified>
</cp:coreProperties>
</file>